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146847396" r:id="rId3"/>
    <p:sldId id="2146847398" r:id="rId4"/>
    <p:sldId id="272" r:id="rId5"/>
    <p:sldId id="294" r:id="rId6"/>
    <p:sldId id="275" r:id="rId7"/>
    <p:sldId id="285" r:id="rId8"/>
    <p:sldId id="2146847382" r:id="rId9"/>
    <p:sldId id="2146847403" r:id="rId10"/>
    <p:sldId id="2146847369" r:id="rId11"/>
    <p:sldId id="2146847397" r:id="rId12"/>
    <p:sldId id="2146847332" r:id="rId13"/>
    <p:sldId id="2146847321" r:id="rId14"/>
    <p:sldId id="263" r:id="rId15"/>
    <p:sldId id="2146847331" r:id="rId16"/>
  </p:sldIdLst>
  <p:sldSz cx="20104100" cy="11309350"/>
  <p:notesSz cx="20104100" cy="1130935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8BB914-C39C-240A-BF63-906808D4C8E4}" name="Szégner Zsuzsa" initials="ZS" userId="S::vhszzs82@visithungary.com::14d73869-069b-4ed6-af6a-3e8b9f340195" providerId="AD"/>
  <p188:author id="{B7871E4F-DDD7-8E55-70C8-701A44C29BCB}" name="Lippai Ildikó" initials="LI" userId="S::vhliil25@visithungary.com::e4a0632b-d4ef-4496-9fb4-5159afc6d38e" providerId="AD"/>
  <p188:author id="{C818C95E-8377-B474-CB73-8B3A7934E67A}" name="Veréb Dorottya" initials="DV" userId="S::vhvedo53@visithungary.com::2a4503ee-35ad-422a-84a1-379865809df3" providerId="AD"/>
  <p188:author id="{3EC72C6C-1803-2066-10CF-01C866877FD7}" name="Kócsi Krisztina" initials="KK" userId="S::vhkokr37@visithungary.com::c064d7e5-44f0-4277-93cd-b493c792ef5b" providerId="AD"/>
  <p188:author id="{D4DAC7E5-C74E-DD13-E9E2-E514C95A4A74}" name="Nagy Simon Aladár" initials="NA" userId="S::vhnasi64@visithungary.com::cc5265a2-9ff7-435e-9660-29dbcba77ba4" providerId="AD"/>
  <p188:author id="{D43112FA-773F-EFD3-56BC-AB8AC21089E4}" name="Kiss Alíz Orsolya" initials="AK" userId="S::vhkial32@visithungary.com::20666536-080c-4993-9165-b26da82e378d" providerId="AD"/>
  <p188:author id="{16478EFD-F7FC-235B-05F1-1552834A2873}" name="Molnár-Győri Noémi" initials="NM" userId="S::vhmono23@visithungary.com::5b118d5b-f6c9-4a80-b2fa-18c227535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388"/>
    <a:srgbClr val="00B5E2"/>
    <a:srgbClr val="FFC000"/>
    <a:srgbClr val="F5ABB8"/>
    <a:srgbClr val="EE4E69"/>
    <a:srgbClr val="001489"/>
    <a:srgbClr val="FFFFFF"/>
    <a:srgbClr val="00B140"/>
    <a:srgbClr val="496D9C"/>
    <a:srgbClr val="001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Közepesen sötét stílus 4 – 1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8D230F3-CF80-4859-8CE7-A43EE81993B5}" styleName="Világos stílus 1 – 6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Világos stílus 1 – 5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80" autoAdjust="0"/>
    <p:restoredTop sz="78273" autoAdjust="0"/>
  </p:normalViewPr>
  <p:slideViewPr>
    <p:cSldViewPr snapToGrid="0">
      <p:cViewPr varScale="1">
        <p:scale>
          <a:sx n="32" d="100"/>
          <a:sy n="32" d="100"/>
        </p:scale>
        <p:origin x="1252" y="2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62230514096186"/>
          <c:y val="0.24827189412991307"/>
          <c:w val="0.81745895522388057"/>
          <c:h val="0.440777825514669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Oszlop2</c:v>
                </c:pt>
              </c:strCache>
            </c:strRef>
          </c:tx>
          <c:spPr>
            <a:solidFill>
              <a:sysClr val="windowText" lastClr="000000">
                <a:lumMod val="50000"/>
                <a:lumOff val="50000"/>
              </a:sysClr>
            </a:solidFill>
            <a:ln>
              <a:solidFill>
                <a:sysClr val="windowText" lastClr="000000">
                  <a:lumMod val="50000"/>
                  <a:lumOff val="50000"/>
                </a:sys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1388"/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B22-1E43-B1A1-88DECE3A0F26}"/>
              </c:ext>
            </c:extLst>
          </c:dPt>
          <c:dPt>
            <c:idx val="1"/>
            <c:invertIfNegative val="0"/>
            <c:bubble3D val="0"/>
            <c:spPr>
              <a:solidFill>
                <a:srgbClr val="E30046"/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22-1E43-B1A1-88DECE3A0F26}"/>
              </c:ext>
            </c:extLst>
          </c:dPt>
          <c:dPt>
            <c:idx val="2"/>
            <c:invertIfNegative val="0"/>
            <c:bubble3D val="0"/>
            <c:spPr>
              <a:solidFill>
                <a:srgbClr val="D5DBFF"/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B22-1E43-B1A1-88DECE3A0F26}"/>
              </c:ext>
            </c:extLst>
          </c:dPt>
          <c:dPt>
            <c:idx val="3"/>
            <c:invertIfNegative val="0"/>
            <c:bubble3D val="0"/>
            <c:spPr>
              <a:solidFill>
                <a:srgbClr val="FFF3CC"/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B22-1E43-B1A1-88DECE3A0F26}"/>
              </c:ext>
            </c:extLst>
          </c:dPt>
          <c:dPt>
            <c:idx val="4"/>
            <c:invertIfNegative val="0"/>
            <c:bubble3D val="0"/>
            <c:spPr>
              <a:solidFill>
                <a:srgbClr val="264478"/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BB22-1E43-B1A1-88DECE3A0F26}"/>
              </c:ext>
            </c:extLst>
          </c:dPt>
          <c:dPt>
            <c:idx val="5"/>
            <c:invertIfNegative val="0"/>
            <c:bubble3D val="0"/>
            <c:spPr>
              <a:solidFill>
                <a:srgbClr val="D9D9D9"/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B22-1E43-B1A1-88DECE3A0F26}"/>
              </c:ext>
            </c:extLst>
          </c:dPt>
          <c:dPt>
            <c:idx val="6"/>
            <c:invertIfNegative val="0"/>
            <c:bubble3D val="0"/>
            <c:spPr>
              <a:solidFill>
                <a:srgbClr val="1E70C0"/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BB22-1E43-B1A1-88DECE3A0F26}"/>
              </c:ext>
            </c:extLst>
          </c:dPt>
          <c:dLbls>
            <c:delete val="1"/>
          </c:dLbls>
          <c:cat>
            <c:strRef>
              <c:f>Munka1!$A$2:$A$8</c:f>
              <c:strCache>
                <c:ptCount val="7"/>
                <c:pt idx="0">
                  <c:v>Konferencia</c:v>
                </c:pt>
                <c:pt idx="1">
                  <c:v>Meeting / Tréning</c:v>
                </c:pt>
                <c:pt idx="2">
                  <c:v>Incentive</c:v>
                </c:pt>
                <c:pt idx="3">
                  <c:v>Workshop</c:v>
                </c:pt>
                <c:pt idx="4">
                  <c:v>Kiállítás és vásár</c:v>
                </c:pt>
                <c:pt idx="5">
                  <c:v>Product Launch</c:v>
                </c:pt>
                <c:pt idx="6">
                  <c:v>Egyéb</c:v>
                </c:pt>
              </c:strCache>
            </c:strRef>
          </c:cat>
          <c:val>
            <c:numRef>
              <c:f>Munka1!$B$2:$B$8</c:f>
              <c:numCache>
                <c:formatCode>General</c:formatCode>
                <c:ptCount val="7"/>
                <c:pt idx="0">
                  <c:v>3.2</c:v>
                </c:pt>
                <c:pt idx="1">
                  <c:v>2.7</c:v>
                </c:pt>
                <c:pt idx="2">
                  <c:v>3.3</c:v>
                </c:pt>
                <c:pt idx="3">
                  <c:v>3.3</c:v>
                </c:pt>
                <c:pt idx="4">
                  <c:v>5.3</c:v>
                </c:pt>
                <c:pt idx="5">
                  <c:v>1.5</c:v>
                </c:pt>
                <c:pt idx="6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22-1E43-B1A1-88DECE3A0F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422951344"/>
        <c:axId val="422951736"/>
      </c:barChart>
      <c:catAx>
        <c:axId val="42295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hu-HU"/>
          </a:p>
        </c:txPr>
        <c:crossAx val="422951736"/>
        <c:crosses val="autoZero"/>
        <c:auto val="1"/>
        <c:lblAlgn val="ctr"/>
        <c:lblOffset val="100"/>
        <c:noMultiLvlLbl val="0"/>
      </c:catAx>
      <c:valAx>
        <c:axId val="422951736"/>
        <c:scaling>
          <c:orientation val="minMax"/>
          <c:max val="7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hu-HU"/>
          </a:p>
        </c:txPr>
        <c:crossAx val="42295134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70077940799877"/>
          <c:y val="4.5043324328547005E-2"/>
          <c:w val="0.83064444439626295"/>
          <c:h val="0.656941058349625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1190502174069631E-3"/>
                  <c:y val="1.9174015133129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D1-49BD-A557-994C5DAF9CEA}"/>
                </c:ext>
              </c:extLst>
            </c:dLbl>
            <c:dLbl>
              <c:idx val="1"/>
              <c:layout>
                <c:manualLayout>
                  <c:x val="6.1190502174069076E-3"/>
                  <c:y val="1.9174015133129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D1-49BD-A557-994C5DAF9CEA}"/>
                </c:ext>
              </c:extLst>
            </c:dLbl>
            <c:dLbl>
              <c:idx val="2"/>
              <c:layout>
                <c:manualLayout>
                  <c:x val="0"/>
                  <c:y val="9.58700756656459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D1-49BD-A557-994C5DAF9C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Munka1!$A$2:$A$4</c:f>
              <c:strCache>
                <c:ptCount val="3"/>
                <c:pt idx="0">
                  <c:v>Association</c:v>
                </c:pt>
                <c:pt idx="1">
                  <c:v>Corporate</c:v>
                </c:pt>
                <c:pt idx="2">
                  <c:v>Egyéb</c:v>
                </c:pt>
              </c:strCache>
            </c:strRef>
          </c:cat>
          <c:val>
            <c:numRef>
              <c:f>Munka1!$B$2:$B$4</c:f>
              <c:numCache>
                <c:formatCode>0.0%</c:formatCode>
                <c:ptCount val="3"/>
                <c:pt idx="0">
                  <c:v>0.29489105935386928</c:v>
                </c:pt>
                <c:pt idx="1">
                  <c:v>0.57381667918858004</c:v>
                </c:pt>
                <c:pt idx="2">
                  <c:v>0.13129226145755071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1-49BD-A557-994C5DAF9CEA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138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1388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Munka1!$A$2:$A$4</c:f>
              <c:strCache>
                <c:ptCount val="3"/>
                <c:pt idx="0">
                  <c:v>Association</c:v>
                </c:pt>
                <c:pt idx="1">
                  <c:v>Corporate</c:v>
                </c:pt>
                <c:pt idx="2">
                  <c:v>Egyéb</c:v>
                </c:pt>
              </c:strCache>
            </c:strRef>
          </c:cat>
          <c:val>
            <c:numRef>
              <c:f>Munka1!$C$2:$C$4</c:f>
              <c:numCache>
                <c:formatCode>0.0%</c:formatCode>
                <c:ptCount val="3"/>
                <c:pt idx="0">
                  <c:v>0.39</c:v>
                </c:pt>
                <c:pt idx="1">
                  <c:v>0.44247787610619471</c:v>
                </c:pt>
                <c:pt idx="2">
                  <c:v>0.16814159292035399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D1-49BD-A557-994C5DAF9C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7333920"/>
        <c:axId val="407335840"/>
      </c:barChart>
      <c:catAx>
        <c:axId val="407333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07335840"/>
        <c:crosses val="autoZero"/>
        <c:auto val="1"/>
        <c:lblAlgn val="ctr"/>
        <c:lblOffset val="100"/>
        <c:noMultiLvlLbl val="0"/>
      </c:catAx>
      <c:valAx>
        <c:axId val="4073358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0733392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Értékesítés</c:v>
                </c:pt>
              </c:strCache>
            </c:strRef>
          </c:tx>
          <c:dPt>
            <c:idx val="0"/>
            <c:bubble3D val="0"/>
            <c:spPr>
              <a:solidFill>
                <a:srgbClr val="00138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A9-485D-BE38-D44B8ADF2D9B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A9-485D-BE38-D44B8ADF2D9B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6A9-485D-BE38-D44B8ADF2D9B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1388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43E7968-1850-457B-9F3F-54B4134F257E}" type="CELLRANGE">
                      <a:rPr lang="en-US" baseline="0"/>
                      <a:pPr>
                        <a:defRPr b="1">
                          <a:solidFill>
                            <a:srgbClr val="001388"/>
                          </a:solidFill>
                        </a:defRPr>
                      </a:pPr>
                      <a:t>[CELLATARTOMÁNY]</a:t>
                    </a:fld>
                    <a:r>
                      <a:rPr lang="en-US" baseline="0"/>
                      <a:t>
</a:t>
                    </a:r>
                    <a:fld id="{8698931F-4A25-49C6-8E77-14276D1BCEFF}" type="CATEGORYNAME">
                      <a:rPr lang="en-US" baseline="0"/>
                      <a:pPr>
                        <a:defRPr b="1">
                          <a:solidFill>
                            <a:srgbClr val="001388"/>
                          </a:solidFill>
                        </a:defRPr>
                      </a:pPr>
                      <a:t>[KATEGÓRIA NEVE]</a:t>
                    </a:fld>
                    <a:endParaRPr lang="en-US" baseline="0"/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1388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A6A9-485D-BE38-D44B8ADF2D9B}"/>
                </c:ext>
              </c:extLst>
            </c:dLbl>
            <c:dLbl>
              <c:idx val="1"/>
              <c:layout>
                <c:manualLayout>
                  <c:x val="-1.2465573626780399E-2"/>
                  <c:y val="-8.853456083831100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7A688ED-79C0-4D0C-8122-8936DC4B4C9B}" type="CELLRANGE">
                      <a:rPr lang="en-US" baseline="0"/>
                      <a:pPr>
                        <a:defRPr b="1">
                          <a:solidFill>
                            <a:schemeClr val="accent1"/>
                          </a:solidFill>
                        </a:defRPr>
                      </a:pPr>
                      <a:t>[CELLATARTOMÁNY]</a:t>
                    </a:fld>
                    <a:r>
                      <a:rPr lang="en-US" baseline="0"/>
                      <a:t>
</a:t>
                    </a:r>
                    <a:fld id="{FC289B7A-F2B9-4D95-9DE2-115070EC3B51}" type="CATEGORYNAME">
                      <a:rPr lang="en-US" baseline="0"/>
                      <a:pPr>
                        <a:defRPr b="1">
                          <a:solidFill>
                            <a:schemeClr val="accent1"/>
                          </a:solidFill>
                        </a:defRPr>
                      </a:pPr>
                      <a:t>[KATEGÓRIA NEVE]</a:t>
                    </a:fld>
                    <a:endParaRPr lang="en-US" baseline="0"/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6A9-485D-BE38-D44B8ADF2D9B}"/>
                </c:ext>
              </c:extLst>
            </c:dLbl>
            <c:dLbl>
              <c:idx val="2"/>
              <c:layout>
                <c:manualLayout>
                  <c:x val="6.4515814824465069E-3"/>
                  <c:y val="5.070050330761381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C93224F-9FD8-4EC5-9B1A-59357275781A}" type="CELLRANGE">
                      <a:rPr lang="en-US" baseline="0" dirty="0"/>
                      <a:pPr>
                        <a:defRPr b="1"/>
                      </a:pPr>
                      <a:t>[CELLATARTOMÁNY]</a:t>
                    </a:fld>
                    <a:r>
                      <a:rPr lang="en-US" baseline="0" dirty="0"/>
                      <a:t>
</a:t>
                    </a:r>
                    <a:fld id="{96FB4044-49A2-4473-B4CD-BF6D119E0A0B}" type="CATEGORYNAME">
                      <a:rPr lang="en-US" baseline="0" dirty="0"/>
                      <a:pPr>
                        <a:defRPr b="1"/>
                      </a:pPr>
                      <a:t>[KATEGÓRIA NEVE]</a:t>
                    </a:fld>
                    <a:endParaRPr lang="en-US" baseline="0" dirty="0"/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373420143208793"/>
                      <c:h val="0.20070488821513044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A6A9-485D-BE38-D44B8ADF2D9B}"/>
                </c:ext>
              </c:extLst>
            </c:dLbl>
            <c:numFmt formatCode="0" sourceLinked="0"/>
            <c:spPr>
              <a:solidFill>
                <a:prstClr val="white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Munka1!$A$2:$A$4</c:f>
              <c:strCache>
                <c:ptCount val="3"/>
                <c:pt idx="0">
                  <c:v>Szövetségi</c:v>
                </c:pt>
                <c:pt idx="1">
                  <c:v>Corporate</c:v>
                </c:pt>
                <c:pt idx="2">
                  <c:v>Egyéb*</c:v>
                </c:pt>
              </c:strCache>
            </c:strRef>
          </c:cat>
          <c:val>
            <c:numRef>
              <c:f>Munka1!$B$2:$B$4</c:f>
              <c:numCache>
                <c:formatCode>0.0%</c:formatCode>
                <c:ptCount val="3"/>
                <c:pt idx="0">
                  <c:v>0.39</c:v>
                </c:pt>
                <c:pt idx="1">
                  <c:v>0.442</c:v>
                </c:pt>
                <c:pt idx="2">
                  <c:v>0.16800000000000001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Munka1!$B$2:$B$4</c15:f>
                <c15:dlblRangeCache>
                  <c:ptCount val="3"/>
                  <c:pt idx="0">
                    <c:v>39,0%</c:v>
                  </c:pt>
                  <c:pt idx="1">
                    <c:v>44,2%</c:v>
                  </c:pt>
                  <c:pt idx="2">
                    <c:v>16,8%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A6A9-485D-BE38-D44B8ADF2D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70077940799877"/>
          <c:y val="4.5043324328547005E-2"/>
          <c:w val="0.77557299243960043"/>
          <c:h val="0.656941058349625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1190502174069631E-3"/>
                  <c:y val="1.9174015133129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50-41E6-A91F-ACA944259536}"/>
                </c:ext>
              </c:extLst>
            </c:dLbl>
            <c:dLbl>
              <c:idx val="1"/>
              <c:layout>
                <c:manualLayout>
                  <c:x val="6.1190502174069076E-3"/>
                  <c:y val="1.9174015133129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50-41E6-A91F-ACA944259536}"/>
                </c:ext>
              </c:extLst>
            </c:dLbl>
            <c:dLbl>
              <c:idx val="2"/>
              <c:layout>
                <c:manualLayout>
                  <c:x val="-1.529762554351740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50-41E6-A91F-ACA9442595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Munka1!$A$2:$A$3</c:f>
              <c:strCache>
                <c:ptCount val="2"/>
                <c:pt idx="0">
                  <c:v>Budapest</c:v>
                </c:pt>
                <c:pt idx="1">
                  <c:v>Vidék</c:v>
                </c:pt>
              </c:strCache>
            </c:strRef>
          </c:cat>
          <c:val>
            <c:numRef>
              <c:f>Munka1!$B$2:$B$3</c:f>
              <c:numCache>
                <c:formatCode>0.0%</c:formatCode>
                <c:ptCount val="2"/>
                <c:pt idx="0">
                  <c:v>0.90500000000000003</c:v>
                </c:pt>
                <c:pt idx="1">
                  <c:v>9.5000000000000001E-2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50-41E6-A91F-ACA944259536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138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1388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Munka1!$A$2:$A$3</c:f>
              <c:strCache>
                <c:ptCount val="2"/>
                <c:pt idx="0">
                  <c:v>Budapest</c:v>
                </c:pt>
                <c:pt idx="1">
                  <c:v>Vidék</c:v>
                </c:pt>
              </c:strCache>
            </c:strRef>
          </c:cat>
          <c:val>
            <c:numRef>
              <c:f>Munka1!$C$2:$C$3</c:f>
              <c:numCache>
                <c:formatCode>0.0%</c:formatCode>
                <c:ptCount val="2"/>
                <c:pt idx="0">
                  <c:v>0.81481481481481477</c:v>
                </c:pt>
                <c:pt idx="1">
                  <c:v>0.18518518518518517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50-41E6-A91F-ACA9442595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7333920"/>
        <c:axId val="407335840"/>
      </c:barChart>
      <c:catAx>
        <c:axId val="407333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07335840"/>
        <c:crosses val="autoZero"/>
        <c:auto val="1"/>
        <c:lblAlgn val="ctr"/>
        <c:lblOffset val="100"/>
        <c:noMultiLvlLbl val="0"/>
      </c:catAx>
      <c:valAx>
        <c:axId val="40733584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0733392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183324094531134"/>
          <c:y val="0.85378949290356243"/>
          <c:w val="0.26599723652444074"/>
          <c:h val="9.50943490117603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70077940799877"/>
          <c:y val="4.5043324328547005E-2"/>
          <c:w val="0.77557299243960043"/>
          <c:h val="0.656941058349625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1190502174069631E-3"/>
                  <c:y val="1.9174015133129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13-4780-A5B9-9080B7B26686}"/>
                </c:ext>
              </c:extLst>
            </c:dLbl>
            <c:dLbl>
              <c:idx val="1"/>
              <c:layout>
                <c:manualLayout>
                  <c:x val="6.1190502174069076E-3"/>
                  <c:y val="1.9174015133129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13-4780-A5B9-9080B7B266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Munka1!$A$2:$A$3</c:f>
              <c:strCache>
                <c:ptCount val="2"/>
                <c:pt idx="0">
                  <c:v>Budapest</c:v>
                </c:pt>
                <c:pt idx="1">
                  <c:v>Vidék</c:v>
                </c:pt>
              </c:strCache>
            </c:strRef>
          </c:cat>
          <c:val>
            <c:numRef>
              <c:f>Munka1!$B$2:$B$3</c:f>
              <c:numCache>
                <c:formatCode>0.0%</c:formatCode>
                <c:ptCount val="2"/>
                <c:pt idx="0">
                  <c:v>0.52700000000000002</c:v>
                </c:pt>
                <c:pt idx="1">
                  <c:v>0.47299999999999998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13-4780-A5B9-9080B7B26686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138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3701602424282011E-2"/>
                  <c:y val="-9.29384692448676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13-4780-A5B9-9080B7B266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1388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Munka1!$A$2:$A$3</c:f>
              <c:strCache>
                <c:ptCount val="2"/>
                <c:pt idx="0">
                  <c:v>Budapest</c:v>
                </c:pt>
                <c:pt idx="1">
                  <c:v>Vidék</c:v>
                </c:pt>
              </c:strCache>
            </c:strRef>
          </c:cat>
          <c:val>
            <c:numRef>
              <c:f>Munka1!$C$2:$C$3</c:f>
              <c:numCache>
                <c:formatCode>0.0%</c:formatCode>
                <c:ptCount val="2"/>
                <c:pt idx="0">
                  <c:v>0.65116279069767447</c:v>
                </c:pt>
                <c:pt idx="1">
                  <c:v>0.34883720930232559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13-4780-A5B9-9080B7B266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7333920"/>
        <c:axId val="407335840"/>
      </c:barChart>
      <c:catAx>
        <c:axId val="407333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07335840"/>
        <c:crosses val="autoZero"/>
        <c:auto val="1"/>
        <c:lblAlgn val="ctr"/>
        <c:lblOffset val="100"/>
        <c:noMultiLvlLbl val="0"/>
      </c:catAx>
      <c:valAx>
        <c:axId val="40733584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0733392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183324094531134"/>
          <c:y val="0.85378949290356243"/>
          <c:w val="0.265997298577204"/>
          <c:h val="9.50943490117603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02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56462-C68A-84F9-96A5-B0FF09E87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0011BBB5-9382-A80A-093E-7013945D1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8040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3664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3876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hu-HU" dirty="0" err="1"/>
              <a:t>Board</a:t>
            </a:r>
            <a:r>
              <a:rPr lang="hu-HU" dirty="0"/>
              <a:t> összeállt tavaly, elkészült egy kollektív fenntarthatósági kötelezettségvállalási dokumentum. Idén volt már egy ingyenes online edukációs lehetőség, melynek célja annak felmérése volt, hogy mit tettünk már a fenntarthatóság érdekében. </a:t>
            </a:r>
          </a:p>
          <a:p>
            <a:endParaRPr lang="hu-HU" dirty="0"/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hu-HU" sz="2400" b="1" dirty="0">
                <a:solidFill>
                  <a:srgbClr val="001388"/>
                </a:solidFill>
                <a:latin typeface="Montserrat" pitchFamily="2" charset="-18"/>
              </a:rPr>
              <a:t>Hangsúly a vállalati felelősségen és edukáción</a:t>
            </a:r>
          </a:p>
          <a:p>
            <a:pPr marL="1257300" lvl="2" indent="-342900" algn="just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­"/>
            </a:pPr>
            <a:r>
              <a:rPr lang="hu-HU" sz="2400" b="1" dirty="0">
                <a:solidFill>
                  <a:srgbClr val="001388"/>
                </a:solidFill>
                <a:latin typeface="Montserrat" pitchFamily="2" charset="-18"/>
              </a:rPr>
              <a:t>Workshopokon való részvételi lehetőség a Kiemelt Partnerek számára </a:t>
            </a:r>
            <a:r>
              <a:rPr lang="hu-HU" sz="2400" dirty="0">
                <a:solidFill>
                  <a:srgbClr val="001388"/>
                </a:solidFill>
                <a:latin typeface="Montserrat" pitchFamily="2" charset="-18"/>
              </a:rPr>
              <a:t>(témák: SDG 2030 és mutatók, EU-keretrendszer, fenntarthatóság a MICE-iparágban, kommunikáció a fenntarthatóságról)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0255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/>
              <a:t>Idei várható </a:t>
            </a:r>
            <a:r>
              <a:rPr lang="hu-HU" b="1" dirty="0" err="1"/>
              <a:t>utassszám</a:t>
            </a:r>
            <a:r>
              <a:rPr lang="hu-HU" b="1" dirty="0"/>
              <a:t> 16,8 millió, mely meghaladja a 2019-es számokat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/>
              <a:t>2023-ban 61%-a az utasforgalomnak külföldi volt, melyből 17% business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/>
              <a:t>Utas célcsoportok: </a:t>
            </a:r>
            <a:r>
              <a:rPr lang="hu-HU" b="0" dirty="0" err="1"/>
              <a:t>Point-to</a:t>
            </a:r>
            <a:r>
              <a:rPr lang="hu-HU" b="0" dirty="0"/>
              <a:t> </a:t>
            </a:r>
            <a:r>
              <a:rPr lang="hu-HU" b="0" dirty="0" err="1"/>
              <a:t>point</a:t>
            </a:r>
            <a:r>
              <a:rPr lang="hu-HU" b="0" dirty="0"/>
              <a:t> </a:t>
            </a:r>
            <a:r>
              <a:rPr lang="hu-HU" b="0" dirty="0" err="1"/>
              <a:t>short</a:t>
            </a:r>
            <a:r>
              <a:rPr lang="hu-HU" b="0" dirty="0"/>
              <a:t> </a:t>
            </a:r>
            <a:r>
              <a:rPr lang="hu-HU" b="0" dirty="0" err="1"/>
              <a:t>haul</a:t>
            </a:r>
            <a:r>
              <a:rPr lang="hu-HU" b="0" dirty="0"/>
              <a:t> / átszálló és </a:t>
            </a:r>
            <a:r>
              <a:rPr lang="hu-HU" b="0" dirty="0" err="1"/>
              <a:t>point</a:t>
            </a:r>
            <a:r>
              <a:rPr lang="hu-HU" b="0" dirty="0"/>
              <a:t> – </a:t>
            </a:r>
            <a:r>
              <a:rPr lang="hu-HU" b="0" dirty="0" err="1"/>
              <a:t>to</a:t>
            </a:r>
            <a:r>
              <a:rPr lang="hu-HU" b="0" dirty="0"/>
              <a:t> </a:t>
            </a:r>
            <a:r>
              <a:rPr lang="hu-HU" b="0" dirty="0" err="1"/>
              <a:t>point</a:t>
            </a:r>
            <a:r>
              <a:rPr lang="hu-HU" b="0" dirty="0"/>
              <a:t> </a:t>
            </a:r>
            <a:r>
              <a:rPr lang="hu-HU" b="0" dirty="0" err="1"/>
              <a:t>long</a:t>
            </a:r>
            <a:r>
              <a:rPr lang="hu-HU" b="0" dirty="0"/>
              <a:t> </a:t>
            </a:r>
            <a:r>
              <a:rPr lang="hu-HU" b="0" dirty="0" err="1"/>
              <a:t>haul</a:t>
            </a:r>
            <a:r>
              <a:rPr lang="hu-HU" b="0" dirty="0"/>
              <a:t> </a:t>
            </a:r>
            <a:endParaRPr b="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0673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22ec61ca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22ec61ca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Clr>
                <a:srgbClr val="001489"/>
              </a:buClr>
              <a:buFont typeface="Arial" panose="020B0604020202020204" pitchFamily="34" charset="0"/>
              <a:buChar char="•"/>
            </a:pPr>
            <a:r>
              <a:rPr lang="hu-HU" b="1" dirty="0"/>
              <a:t>A MICE </a:t>
            </a:r>
            <a:r>
              <a:rPr lang="hu-HU" dirty="0"/>
              <a:t>turizmus </a:t>
            </a:r>
            <a:r>
              <a:rPr lang="hu-HU" b="1" dirty="0"/>
              <a:t>jobban tervezhető</a:t>
            </a:r>
            <a:r>
              <a:rPr lang="hu-HU" dirty="0"/>
              <a:t>, mint a </a:t>
            </a:r>
            <a:r>
              <a:rPr lang="hu-HU" dirty="0" err="1"/>
              <a:t>leisure</a:t>
            </a:r>
            <a:r>
              <a:rPr lang="hu-HU" dirty="0"/>
              <a:t>, mert </a:t>
            </a:r>
            <a:r>
              <a:rPr lang="hu-HU" b="1" dirty="0"/>
              <a:t>nagyobb a foglalási ablak</a:t>
            </a:r>
            <a:r>
              <a:rPr lang="hu-HU" dirty="0"/>
              <a:t>, sok esetben több évre előre szervezik a rendezvényeket</a:t>
            </a:r>
          </a:p>
          <a:p>
            <a:pPr marL="342900" indent="-342900">
              <a:buClr>
                <a:srgbClr val="001489"/>
              </a:buClr>
              <a:buFont typeface="Arial" panose="020B0604020202020204" pitchFamily="34" charset="0"/>
              <a:buChar char="•"/>
            </a:pPr>
            <a:r>
              <a:rPr lang="hu-HU" dirty="0"/>
              <a:t>A szabadidősnél minimum </a:t>
            </a:r>
            <a:r>
              <a:rPr lang="hu-HU" b="1" dirty="0"/>
              <a:t>30 %-kal magasabb költésű vendégeket</a:t>
            </a:r>
            <a:r>
              <a:rPr lang="hu-HU" dirty="0"/>
              <a:t> jelent, a szövetségi: 3-szor magasabb költés</a:t>
            </a:r>
          </a:p>
          <a:p>
            <a:pPr marL="342900" indent="-342900">
              <a:buClr>
                <a:srgbClr val="001489"/>
              </a:buClr>
              <a:buFont typeface="Arial" panose="020B0604020202020204" pitchFamily="34" charset="0"/>
              <a:buChar char="•"/>
            </a:pPr>
            <a:r>
              <a:rPr lang="hu-HU" dirty="0"/>
              <a:t>Az adatgyűjtés jelenleg önkéntes alapon történik negyedévente a piaci szolgáltatóktól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u-HU" sz="1200" b="0" kern="1200" spc="-21" dirty="0">
              <a:solidFill>
                <a:srgbClr val="4472C4">
                  <a:lumMod val="75000"/>
                </a:srgbClr>
              </a:solidFill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u-HU" sz="1200" b="0" kern="1200" spc="-21" dirty="0">
              <a:solidFill>
                <a:srgbClr val="4472C4">
                  <a:lumMod val="75000"/>
                </a:srgbClr>
              </a:solidFill>
              <a:latin typeface="Barl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043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22ec61ca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22ec61ca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800" b="1" dirty="0">
                <a:sym typeface="Wingdings" panose="05000000000000000000" pitchFamily="2" charset="2"/>
              </a:rPr>
              <a:t>Versenytársak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800" dirty="0">
                <a:sym typeface="Wingdings" panose="05000000000000000000" pitchFamily="2" charset="2"/>
              </a:rPr>
              <a:t>Regionális versenytársak: Bécs, Prága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800" dirty="0">
                <a:sym typeface="Wingdings" panose="05000000000000000000" pitchFamily="2" charset="2"/>
              </a:rPr>
              <a:t>Folyamatos monitorozás, benchmarkok készítése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355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Bár a válaszadók számában </a:t>
            </a:r>
            <a:r>
              <a:rPr lang="hu-HU" dirty="0" err="1"/>
              <a:t>visszesés</a:t>
            </a:r>
            <a:r>
              <a:rPr lang="hu-HU" dirty="0"/>
              <a:t> tapasztalható (25 partnerrel kevesebb), a beérkezett hivatásturisztikai események száma növekedett. 2022. évhez képest 246 eseménnyel többet regisztráltak a válaszadó partnerek. Az adatszolgáltatás minőségének javítása továbbra is kiemelt fontosságú. A több, mint 1.100 szálloda közül 60 db szállodától kaptunk vissza kitöltött kérdőíveket. </a:t>
            </a:r>
            <a:r>
              <a:rPr lang="hu-HU" b="1" dirty="0"/>
              <a:t>Minden eseménynek nő a hossza és az 1 napos események szinte eltűnőben vannak. Számítanánk a hazai partnerek közreműködésére a negyedéves adatbekérők kitöltésében. </a:t>
            </a:r>
          </a:p>
          <a:p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- Továbbá azt is megtudtuk a kutatási eredményekből, hogy a jelenléti hivatásturisztikai események domináltak 2023-ban az ágazatban. Bár a virtuális rendezvények nem tűntek el teljesen, számuk minimálisra csökkent (0,3%). A hibrid rendezvények aránya szintén csökkent 2022-hez képest (3,3%).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- Továbbra is a </a:t>
            </a:r>
            <a:r>
              <a:rPr lang="hu-HU" dirty="0" err="1"/>
              <a:t>corporate</a:t>
            </a:r>
            <a:r>
              <a:rPr lang="hu-HU" dirty="0"/>
              <a:t> megrendelők vannak jelen leghangsúlyosabban a nemzetközi és a hazai hivatásturisztikai piacon.</a:t>
            </a:r>
          </a:p>
          <a:p>
            <a:endParaRPr lang="hu-HU" dirty="0"/>
          </a:p>
          <a:p>
            <a:r>
              <a:rPr lang="hu-HU" dirty="0"/>
              <a:t>- Hivatásturisztikai események helyszínének továbbra is a szállodákat választják zömében mind a hazai (60,3%) mind a nemzetközi megrendelők (69,7%).</a:t>
            </a:r>
          </a:p>
          <a:p>
            <a:pPr marL="0" indent="0" algn="l">
              <a:buFont typeface="Courier New" panose="02070309020205020404" pitchFamily="49" charset="0"/>
              <a:buNone/>
            </a:pPr>
            <a:endParaRPr lang="hu-HU" sz="1200" b="0" cap="none" spc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indent="0" algn="l">
              <a:buFont typeface="Courier New" panose="02070309020205020404" pitchFamily="49" charset="0"/>
              <a:buNone/>
            </a:pPr>
            <a:r>
              <a:rPr lang="hu-HU" sz="1200" b="0" cap="none" spc="0" dirty="0">
                <a:ln>
                  <a:noFill/>
                </a:ln>
                <a:solidFill>
                  <a:schemeClr val="tx1"/>
                </a:solidFill>
                <a:effectLst/>
              </a:rPr>
              <a:t>- </a:t>
            </a:r>
            <a:r>
              <a:rPr lang="hu-HU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nemzetközi hivatásturisztikai események több mint felének szervezésében nem vett részt közvetítő iroda. Összeségében mégis megállapítható, hogy a magyar irodák szerepe nőtt 2023-ban.</a:t>
            </a:r>
          </a:p>
          <a:p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- A szövetségi konferenciák (39%) aránya jelentősen nőtt 2019-ről 2023-ra. </a:t>
            </a:r>
            <a:r>
              <a:rPr lang="hu-HU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konferenciák több mint felének résztvevőszáma 100-349 fő között volt 2023-ban. Továbbra is erősen Budapest központú a </a:t>
            </a:r>
            <a:r>
              <a:rPr lang="hu-HU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corporate</a:t>
            </a:r>
            <a:r>
              <a:rPr lang="hu-HU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és szövetségi konferencia turizmus.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- Azt látjuk, hogy az </a:t>
            </a:r>
            <a:r>
              <a:rPr lang="hu-HU" sz="12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incentive</a:t>
            </a:r>
            <a:r>
              <a:rPr lang="hu-HU" sz="12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 utak száma és minősége még nem érte el a 2020 előtti színvonalat, azonban azt látjuk, hogy a résztvevők száma és az utak hossza is növekedett 2023-ban. Illetve, ami izgalmas változás, hogy a vidéki desztinációk is erőteljesebben jelennek meg a külföldi </a:t>
            </a:r>
            <a:r>
              <a:rPr lang="hu-HU" sz="12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incentive</a:t>
            </a:r>
            <a:r>
              <a:rPr lang="hu-HU" sz="12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 utak esetében (2019 – 9,5% </a:t>
            </a:r>
            <a:r>
              <a:rPr lang="hu-HU" sz="12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vs</a:t>
            </a:r>
            <a:r>
              <a:rPr lang="hu-HU" sz="12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. 2023. 18.5%)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64084-507D-49FF-8610-81D79B3F92FE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5741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hu-HU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2023-as adatok alapján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64084-507D-49FF-8610-81D79B3F92FE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8651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BUD CB célja ezek további növelése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64084-507D-49FF-8610-81D79B3F92FE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0778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hu-HU" dirty="0"/>
              <a:t>A nemzetközi megrendelők desztinációválasztásában a vidéki városok egyre erőteljesebben jelentek meg 2023-ban. 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hu-HU" dirty="0"/>
              <a:t>9%-kal növekedett a vidéki desztinációk szerepe az incentive utak során 2019-hez képest. 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hu-HU" dirty="0"/>
              <a:t>Ezzel szemben a magyar megrendelők esetében Budapest szerepe erősödött több mint 10%-kal az incentive utak során.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64084-507D-49FF-8610-81D79B3F92FE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874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22ec61ca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22ec61ca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Üzletszerzés, mint fő fókusz</a:t>
            </a: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hivatásturizmus fő célja a hazánkba vonzott nemzetközi nagylétszámú </a:t>
            </a:r>
            <a:r>
              <a:rPr lang="hu-H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kongresszusok</a:t>
            </a:r>
            <a:r>
              <a:rPr lang="hu-H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és </a:t>
            </a:r>
            <a:r>
              <a:rPr lang="hu-H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vállalati rendezvények</a:t>
            </a:r>
            <a:r>
              <a:rPr lang="hu-H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számának növelése és </a:t>
            </a:r>
            <a:r>
              <a:rPr lang="hu-H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hazai </a:t>
            </a:r>
            <a:r>
              <a:rPr lang="hu-H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szolgáltatók sikereinek támogatása</a:t>
            </a:r>
            <a:r>
              <a:rPr lang="hu-H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Emellett: </a:t>
            </a:r>
            <a:r>
              <a:rPr lang="hu-H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hazai MICE szolgáltatók fejlesztésében, </a:t>
            </a:r>
            <a:r>
              <a:rPr lang="hu-HU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termékfejelsztés</a:t>
            </a:r>
            <a:r>
              <a:rPr lang="hu-H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elősegítésében és versenyképesség növelésében való támogatás.</a:t>
            </a: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küldőpiacokon </a:t>
            </a:r>
            <a:r>
              <a:rPr lang="hu-H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folytatott aktív sales és kommunikációs tevékenység elősegíti a desztináció nemzetközi láthatóságát </a:t>
            </a:r>
            <a:r>
              <a:rPr lang="hu-H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és </a:t>
            </a:r>
            <a:r>
              <a:rPr lang="hu-H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támogatja a </a:t>
            </a:r>
            <a:r>
              <a:rPr lang="hu-HU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leadek</a:t>
            </a:r>
            <a:r>
              <a:rPr lang="hu-H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szerzését</a:t>
            </a:r>
            <a:r>
              <a:rPr lang="hu-H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marL="0" indent="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(több, mint 200 kiosztott lead, 700 folytatott meeting, 9 leadott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bid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endParaRPr lang="hu-HU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kiemelten fontos az </a:t>
            </a:r>
            <a:r>
              <a:rPr lang="hu-H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együttműködés</a:t>
            </a:r>
            <a:r>
              <a:rPr lang="hu-H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mind </a:t>
            </a:r>
            <a:r>
              <a:rPr lang="hu-H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hazai partnerekkel és a nemzetközi ernyőszervezetekkel</a:t>
            </a:r>
            <a:r>
              <a:rPr lang="hu-H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akik összefogják a szövetségeket és ezáltal a keresleti oldalt.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cél </a:t>
            </a:r>
            <a:r>
              <a:rPr lang="hu-H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ezen két szegmens összekötése </a:t>
            </a:r>
            <a:r>
              <a:rPr lang="hu-H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hazánkba vonzott események számának növeléséhez. 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hu-HU" sz="18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hu-HU" sz="1800" dirty="0" err="1">
                <a:effectLst/>
                <a:latin typeface="Segoe UI" panose="020B0502040204020203" pitchFamily="34" charset="0"/>
              </a:rPr>
              <a:t>Leadek</a:t>
            </a:r>
            <a:r>
              <a:rPr lang="hu-HU" sz="1800" dirty="0">
                <a:effectLst/>
                <a:latin typeface="Segoe UI" panose="020B0502040204020203" pitchFamily="34" charset="0"/>
              </a:rPr>
              <a:t> generálása: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001388"/>
                </a:solidFill>
                <a:latin typeface="Montserrat" pitchFamily="2" charset="-18"/>
              </a:rPr>
              <a:t>Minden beérkező lead esetén a BUDCB munkatársa felméri a főbb igényeket a lekérést illetően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001388"/>
                </a:solidFill>
                <a:latin typeface="Montserrat" pitchFamily="2" charset="-18"/>
              </a:rPr>
              <a:t>Ezt követően a főbb paraméterekkel továbbításra kerül a lekérés a Kiemelt Partnerek felé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001388"/>
                </a:solidFill>
                <a:latin typeface="Montserrat" pitchFamily="2" charset="-18"/>
              </a:rPr>
              <a:t>A visszajelzések függvényében az első 3 jelentkező részére továbbításra kerül az eredeti lekérés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001388"/>
                </a:solidFill>
                <a:latin typeface="Montserrat" pitchFamily="2" charset="-18"/>
              </a:rPr>
              <a:t>A BUDCB munkatársa összeköti a Kiemelt Partnert az ügyféllel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001388"/>
                </a:solidFill>
                <a:latin typeface="Montserrat" pitchFamily="2" charset="-18"/>
              </a:rPr>
              <a:t>Minden esetben nyomon követjük az ajánlattevés folyamatát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sz="1800" dirty="0">
              <a:solidFill>
                <a:srgbClr val="001388"/>
              </a:solidFill>
              <a:latin typeface="Montserrat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800" dirty="0">
                <a:solidFill>
                  <a:srgbClr val="001388"/>
                </a:solidFill>
                <a:latin typeface="Montserrat" pitchFamily="2" charset="-18"/>
              </a:rPr>
              <a:t>Hivatásturisztikai vásárokon, workshopokon való részvétel– </a:t>
            </a:r>
            <a:r>
              <a:rPr lang="hu-HU" sz="1400" dirty="0">
                <a:solidFill>
                  <a:srgbClr val="001388"/>
                </a:solidFill>
                <a:latin typeface="Montserrat" pitchFamily="2" charset="-18"/>
              </a:rPr>
              <a:t>a tavalyi év során több mint </a:t>
            </a:r>
            <a:r>
              <a:rPr lang="hu-HU" sz="1400" b="1" dirty="0">
                <a:solidFill>
                  <a:srgbClr val="001388"/>
                </a:solidFill>
                <a:latin typeface="Montserrat" pitchFamily="2" charset="-18"/>
              </a:rPr>
              <a:t>700 meeting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hu-HU" sz="1800" dirty="0">
              <a:solidFill>
                <a:srgbClr val="001388"/>
              </a:solidFill>
              <a:latin typeface="Montserrat" pitchFamily="2" charset="-18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hu-HU" sz="2400" dirty="0">
                <a:solidFill>
                  <a:srgbClr val="001388"/>
                </a:solidFill>
                <a:latin typeface="Montserrat" pitchFamily="2" charset="-18"/>
              </a:rPr>
              <a:t>Sales </a:t>
            </a:r>
            <a:r>
              <a:rPr lang="hu-HU" sz="2400" dirty="0" err="1">
                <a:solidFill>
                  <a:srgbClr val="001388"/>
                </a:solidFill>
                <a:latin typeface="Montserrat" pitchFamily="2" charset="-18"/>
              </a:rPr>
              <a:t>Callok</a:t>
            </a:r>
            <a:r>
              <a:rPr lang="hu-HU" sz="2400" dirty="0">
                <a:solidFill>
                  <a:srgbClr val="001388"/>
                </a:solidFill>
                <a:latin typeface="Montserrat" pitchFamily="2" charset="-18"/>
              </a:rPr>
              <a:t> és FAM </a:t>
            </a:r>
            <a:r>
              <a:rPr lang="hu-HU" sz="2400" dirty="0" err="1">
                <a:solidFill>
                  <a:srgbClr val="001388"/>
                </a:solidFill>
                <a:latin typeface="Montserrat" pitchFamily="2" charset="-18"/>
              </a:rPr>
              <a:t>tripek</a:t>
            </a:r>
            <a:r>
              <a:rPr lang="hu-HU" sz="2400" dirty="0">
                <a:solidFill>
                  <a:srgbClr val="001388"/>
                </a:solidFill>
                <a:latin typeface="Montserrat" pitchFamily="2" charset="-18"/>
              </a:rPr>
              <a:t> szervezése Nemzetközi kongresszusok megpályázása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hu-HU" sz="1800" dirty="0">
              <a:solidFill>
                <a:srgbClr val="001388"/>
              </a:solidFill>
              <a:latin typeface="Montserrat" pitchFamily="2" charset="-18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hu-HU" sz="1800" dirty="0">
                <a:solidFill>
                  <a:srgbClr val="001388"/>
                </a:solidFill>
                <a:latin typeface="Montserrat" pitchFamily="2" charset="-18"/>
              </a:rPr>
              <a:t>Pályázat / ajánlat összeállítása a  rendezvényhelyszínnel és egyéb szolgáltatókkal együttműködve 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001388"/>
                </a:solidFill>
                <a:latin typeface="Montserrat" pitchFamily="2" charset="-18"/>
              </a:rPr>
              <a:t>Támogatói csomag összeállítása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001388"/>
                </a:solidFill>
                <a:latin typeface="Montserrat" pitchFamily="2" charset="-18"/>
              </a:rPr>
              <a:t>Előkészületekben való operatív segítség  az esemény főszervezőjével 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001388"/>
                </a:solidFill>
                <a:latin typeface="Montserrat" pitchFamily="2" charset="-18"/>
              </a:rPr>
              <a:t>Helyszíni megvalósításban való segítség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001388"/>
                </a:solidFill>
                <a:latin typeface="Montserrat" pitchFamily="2" charset="-18"/>
              </a:rPr>
              <a:t>Desztinációs pult kitelepülés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hu-HU" sz="1800" dirty="0">
              <a:solidFill>
                <a:srgbClr val="001388"/>
              </a:solidFill>
              <a:latin typeface="Montserrat" pitchFamily="2" charset="-18"/>
            </a:endParaRPr>
          </a:p>
          <a:p>
            <a:pPr marL="0" indent="0">
              <a:buFontTx/>
              <a:buNone/>
            </a:pPr>
            <a:r>
              <a:rPr lang="hu-HU" sz="1800" dirty="0">
                <a:effectLst/>
                <a:latin typeface="Segoe UI" panose="020B0502040204020203" pitchFamily="34" charset="0"/>
              </a:rPr>
              <a:t> </a:t>
            </a:r>
            <a:endParaRPr lang="hu-HU" sz="18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982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hu-HU" dirty="0"/>
              <a:t>A beérkező megkeresések kapcsán </a:t>
            </a:r>
            <a:r>
              <a:rPr lang="hu-HU" b="1" dirty="0"/>
              <a:t>a Budapest </a:t>
            </a:r>
            <a:r>
              <a:rPr lang="hu-HU" b="1" dirty="0" err="1"/>
              <a:t>Convention</a:t>
            </a:r>
            <a:r>
              <a:rPr lang="hu-HU" b="1" dirty="0"/>
              <a:t> </a:t>
            </a:r>
            <a:r>
              <a:rPr lang="hu-HU" b="1" dirty="0" err="1"/>
              <a:t>Bureau</a:t>
            </a:r>
            <a:r>
              <a:rPr lang="hu-HU" b="1" dirty="0"/>
              <a:t> city </a:t>
            </a:r>
            <a:r>
              <a:rPr lang="hu-HU" b="1" dirty="0" err="1"/>
              <a:t>support</a:t>
            </a:r>
            <a:r>
              <a:rPr lang="hu-HU" b="1" dirty="0"/>
              <a:t> formájában is támogatja az események hazai megvalósulását</a:t>
            </a:r>
            <a:r>
              <a:rPr lang="hu-HU" dirty="0"/>
              <a:t>. Ennek keretében biztosítja a </a:t>
            </a:r>
            <a:r>
              <a:rPr lang="hu-HU" b="1" dirty="0"/>
              <a:t>helyszínbejárások koordinációját</a:t>
            </a:r>
            <a:r>
              <a:rPr lang="hu-HU" dirty="0"/>
              <a:t>, </a:t>
            </a:r>
            <a:r>
              <a:rPr lang="hu-HU" b="1" dirty="0"/>
              <a:t>programelemekre vonatkozó javaslatok</a:t>
            </a:r>
            <a:r>
              <a:rPr lang="hu-HU" dirty="0"/>
              <a:t> összeállítását, az esemény keretében </a:t>
            </a:r>
            <a:r>
              <a:rPr lang="hu-HU" b="1" dirty="0"/>
              <a:t>információs pult biztosítását </a:t>
            </a:r>
            <a:r>
              <a:rPr lang="hu-HU" dirty="0"/>
              <a:t>a desztináció népszerűsítésére. Amennyiben a partner részéről felmerül az igény, úgy </a:t>
            </a:r>
            <a:r>
              <a:rPr lang="hu-HU" b="1" dirty="0"/>
              <a:t>tömegközlekedési jegyek </a:t>
            </a:r>
            <a:r>
              <a:rPr lang="hu-HU" b="0" dirty="0"/>
              <a:t>biztosításával</a:t>
            </a:r>
            <a:r>
              <a:rPr lang="hu-HU" b="1" dirty="0"/>
              <a:t> </a:t>
            </a:r>
            <a:r>
              <a:rPr lang="hu-HU" dirty="0"/>
              <a:t>és </a:t>
            </a:r>
            <a:r>
              <a:rPr lang="hu-HU" b="1" dirty="0"/>
              <a:t>járatsűrítés</a:t>
            </a:r>
            <a:r>
              <a:rPr lang="hu-HU" dirty="0"/>
              <a:t>sel is támogatható az esemény.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025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5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69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00138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2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36" name="Kép 35">
            <a:extLst>
              <a:ext uri="{FF2B5EF4-FFF2-40B4-BE49-F238E27FC236}">
                <a16:creationId xmlns:a16="http://schemas.microsoft.com/office/drawing/2014/main" id="{7427E457-C650-4F77-A26F-BF2D8A8E2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010" y="9707389"/>
            <a:ext cx="2857237" cy="6716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00138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3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3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36" name="Kép 35">
            <a:extLst>
              <a:ext uri="{FF2B5EF4-FFF2-40B4-BE49-F238E27FC236}">
                <a16:creationId xmlns:a16="http://schemas.microsoft.com/office/drawing/2014/main" id="{4D853F6A-37A6-4CC2-8C3D-F5CD5A5798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010" y="9707389"/>
            <a:ext cx="2857237" cy="6716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00138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98DBB85-73A4-4CC5-9B30-3F60E4A6BE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010" y="9707389"/>
            <a:ext cx="2857237" cy="6716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1583000" y="978506"/>
            <a:ext cx="16938100" cy="12592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513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C32DD2-1F89-460D-87C6-0C5D1006A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1635944"/>
            <a:ext cx="17339786" cy="1152126"/>
          </a:xfrm>
        </p:spPr>
        <p:txBody>
          <a:bodyPr anchor="t">
            <a:normAutofit/>
          </a:bodyPr>
          <a:lstStyle>
            <a:lvl1pPr>
              <a:defRPr sz="5277" b="1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A9D5D4B-D021-4439-8806-2EDAD6D79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157" y="4025844"/>
            <a:ext cx="17339786" cy="56475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968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None/>
              <a:defRPr sz="2968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None/>
              <a:defRPr sz="2968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None/>
              <a:defRPr sz="2968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None/>
              <a:defRPr sz="2968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2162C05-15F7-496A-9197-59395ADD1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2158" y="9668895"/>
            <a:ext cx="1545738" cy="1015021"/>
          </a:xfrm>
        </p:spPr>
        <p:txBody>
          <a:bodyPr anchor="b"/>
          <a:lstStyle>
            <a:lvl1pPr algn="l">
              <a:defRPr sz="6596" b="1">
                <a:solidFill>
                  <a:srgbClr val="0071CE"/>
                </a:solidFill>
              </a:defRPr>
            </a:lvl1pPr>
          </a:lstStyle>
          <a:p>
            <a:fld id="{12F6651E-D0E5-4DB2-A43A-D22EFEF3555F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2AD2CC67-4584-48F7-917A-72C3FD5657AF}"/>
              </a:ext>
            </a:extLst>
          </p:cNvPr>
          <p:cNvSpPr/>
          <p:nvPr/>
        </p:nvSpPr>
        <p:spPr>
          <a:xfrm>
            <a:off x="18591674" y="6309211"/>
            <a:ext cx="1011461" cy="2021804"/>
          </a:xfrm>
          <a:custGeom>
            <a:avLst/>
            <a:gdLst/>
            <a:ahLst/>
            <a:cxnLst/>
            <a:rect l="l" t="t" r="r" b="b"/>
            <a:pathLst>
              <a:path w="1021715" h="2042159">
                <a:moveTo>
                  <a:pt x="533" y="0"/>
                </a:moveTo>
                <a:lnTo>
                  <a:pt x="180" y="575283"/>
                </a:lnTo>
                <a:lnTo>
                  <a:pt x="84" y="775573"/>
                </a:lnTo>
                <a:lnTo>
                  <a:pt x="0" y="1844849"/>
                </a:lnTo>
                <a:lnTo>
                  <a:pt x="71" y="1927872"/>
                </a:lnTo>
                <a:lnTo>
                  <a:pt x="174" y="1984651"/>
                </a:lnTo>
                <a:lnTo>
                  <a:pt x="353" y="2028460"/>
                </a:lnTo>
                <a:lnTo>
                  <a:pt x="533" y="2041822"/>
                </a:lnTo>
                <a:lnTo>
                  <a:pt x="84264" y="2038438"/>
                </a:lnTo>
                <a:lnTo>
                  <a:pt x="166130" y="2028460"/>
                </a:lnTo>
                <a:lnTo>
                  <a:pt x="245870" y="2012152"/>
                </a:lnTo>
                <a:lnTo>
                  <a:pt x="323220" y="1989777"/>
                </a:lnTo>
                <a:lnTo>
                  <a:pt x="397917" y="1961596"/>
                </a:lnTo>
                <a:lnTo>
                  <a:pt x="469699" y="1927872"/>
                </a:lnTo>
                <a:lnTo>
                  <a:pt x="538304" y="1888869"/>
                </a:lnTo>
                <a:lnTo>
                  <a:pt x="603467" y="1844849"/>
                </a:lnTo>
                <a:lnTo>
                  <a:pt x="664928" y="1796075"/>
                </a:lnTo>
                <a:lnTo>
                  <a:pt x="722422" y="1742809"/>
                </a:lnTo>
                <a:lnTo>
                  <a:pt x="775687" y="1685314"/>
                </a:lnTo>
                <a:lnTo>
                  <a:pt x="824462" y="1623853"/>
                </a:lnTo>
                <a:lnTo>
                  <a:pt x="868481" y="1558689"/>
                </a:lnTo>
                <a:lnTo>
                  <a:pt x="907484" y="1490084"/>
                </a:lnTo>
                <a:lnTo>
                  <a:pt x="941208" y="1418301"/>
                </a:lnTo>
                <a:lnTo>
                  <a:pt x="969388" y="1343603"/>
                </a:lnTo>
                <a:lnTo>
                  <a:pt x="991764" y="1266252"/>
                </a:lnTo>
                <a:lnTo>
                  <a:pt x="1008072" y="1186511"/>
                </a:lnTo>
                <a:lnTo>
                  <a:pt x="1018050" y="1104643"/>
                </a:lnTo>
                <a:lnTo>
                  <a:pt x="1021434" y="1020911"/>
                </a:lnTo>
                <a:lnTo>
                  <a:pt x="1018050" y="937180"/>
                </a:lnTo>
                <a:lnTo>
                  <a:pt x="1008072" y="855313"/>
                </a:lnTo>
                <a:lnTo>
                  <a:pt x="991764" y="775573"/>
                </a:lnTo>
                <a:lnTo>
                  <a:pt x="969388" y="698223"/>
                </a:lnTo>
                <a:lnTo>
                  <a:pt x="941208" y="623525"/>
                </a:lnTo>
                <a:lnTo>
                  <a:pt x="907484" y="551742"/>
                </a:lnTo>
                <a:lnTo>
                  <a:pt x="868481" y="483137"/>
                </a:lnTo>
                <a:lnTo>
                  <a:pt x="824462" y="417973"/>
                </a:lnTo>
                <a:lnTo>
                  <a:pt x="775687" y="356512"/>
                </a:lnTo>
                <a:lnTo>
                  <a:pt x="722422" y="299017"/>
                </a:lnTo>
                <a:lnTo>
                  <a:pt x="664928" y="245750"/>
                </a:lnTo>
                <a:lnTo>
                  <a:pt x="603467" y="196975"/>
                </a:lnTo>
                <a:lnTo>
                  <a:pt x="538304" y="152955"/>
                </a:lnTo>
                <a:lnTo>
                  <a:pt x="469699" y="113951"/>
                </a:lnTo>
                <a:lnTo>
                  <a:pt x="397917" y="80227"/>
                </a:lnTo>
                <a:lnTo>
                  <a:pt x="323220" y="52046"/>
                </a:lnTo>
                <a:lnTo>
                  <a:pt x="245870" y="29670"/>
                </a:lnTo>
                <a:lnTo>
                  <a:pt x="166130" y="13361"/>
                </a:lnTo>
                <a:lnTo>
                  <a:pt x="84264" y="3384"/>
                </a:lnTo>
                <a:lnTo>
                  <a:pt x="533" y="0"/>
                </a:lnTo>
                <a:close/>
              </a:path>
            </a:pathLst>
          </a:custGeom>
          <a:solidFill>
            <a:srgbClr val="0071CE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id="{2E90FD18-F6C9-4F8F-96DB-E422A9CBF064}"/>
              </a:ext>
            </a:extLst>
          </p:cNvPr>
          <p:cNvSpPr/>
          <p:nvPr/>
        </p:nvSpPr>
        <p:spPr>
          <a:xfrm>
            <a:off x="18591552" y="866791"/>
            <a:ext cx="622340" cy="622384"/>
          </a:xfrm>
          <a:custGeom>
            <a:avLst/>
            <a:gdLst/>
            <a:ahLst/>
            <a:cxnLst/>
            <a:rect l="l" t="t" r="r" b="b"/>
            <a:pathLst>
              <a:path w="628650" h="628650">
                <a:moveTo>
                  <a:pt x="628253" y="0"/>
                </a:moveTo>
                <a:lnTo>
                  <a:pt x="0" y="0"/>
                </a:lnTo>
                <a:lnTo>
                  <a:pt x="0" y="218475"/>
                </a:lnTo>
                <a:lnTo>
                  <a:pt x="33043" y="219848"/>
                </a:lnTo>
                <a:lnTo>
                  <a:pt x="65403" y="223895"/>
                </a:lnTo>
                <a:lnTo>
                  <a:pt x="127632" y="239567"/>
                </a:lnTo>
                <a:lnTo>
                  <a:pt x="185814" y="264610"/>
                </a:lnTo>
                <a:lnTo>
                  <a:pt x="239075" y="298143"/>
                </a:lnTo>
                <a:lnTo>
                  <a:pt x="286539" y="339284"/>
                </a:lnTo>
                <a:lnTo>
                  <a:pt x="327334" y="387151"/>
                </a:lnTo>
                <a:lnTo>
                  <a:pt x="360585" y="440863"/>
                </a:lnTo>
                <a:lnTo>
                  <a:pt x="385418" y="499538"/>
                </a:lnTo>
                <a:lnTo>
                  <a:pt x="400958" y="562295"/>
                </a:lnTo>
                <a:lnTo>
                  <a:pt x="406333" y="628253"/>
                </a:lnTo>
                <a:lnTo>
                  <a:pt x="628253" y="628253"/>
                </a:lnTo>
                <a:lnTo>
                  <a:pt x="628253" y="0"/>
                </a:lnTo>
                <a:close/>
              </a:path>
            </a:pathLst>
          </a:custGeom>
          <a:solidFill>
            <a:srgbClr val="E30046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id="{85D8C240-92EF-4129-B8F5-AA4C27BF254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1382158" y="856057"/>
            <a:ext cx="9840015" cy="62306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hu-HU" sz="2968" b="1" smtClean="0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lang="hu-HU" sz="2968" smtClean="0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lang="hu-HU" sz="2968" smtClean="0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lang="hu-HU" smtClean="0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lang="hu-HU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/>
              <a:t>Mintaszöveg szerkesztése</a:t>
            </a:r>
          </a:p>
        </p:txBody>
      </p:sp>
      <p:sp>
        <p:nvSpPr>
          <p:cNvPr id="13" name="Szöveg helye 11">
            <a:extLst>
              <a:ext uri="{FF2B5EF4-FFF2-40B4-BE49-F238E27FC236}">
                <a16:creationId xmlns:a16="http://schemas.microsoft.com/office/drawing/2014/main" id="{43B1882E-0751-447A-9EF7-43D2147A2666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2927896" y="9771751"/>
            <a:ext cx="9840015" cy="623061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hu-HU" sz="1979" b="0" smtClean="0">
                <a:solidFill>
                  <a:srgbClr val="0071CE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lang="hu-HU" sz="2968" smtClean="0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lang="hu-HU" sz="2968" smtClean="0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lang="hu-HU" smtClean="0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lang="hu-HU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/>
              <a:t>Mintaszöveg szerkesztése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371D51CE-5B3C-4D7B-8A3F-5A40B5F361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333" y="9701753"/>
            <a:ext cx="3312742" cy="77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03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00869" y="1453147"/>
            <a:ext cx="17302360" cy="86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00138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69133" y="3191238"/>
            <a:ext cx="15365833" cy="4551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2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5"/>
            <a:ext cx="6433311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5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2" y="10517695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73393" y="4107701"/>
            <a:ext cx="3769995" cy="3769995"/>
          </a:xfrm>
          <a:custGeom>
            <a:avLst/>
            <a:gdLst/>
            <a:ahLst/>
            <a:cxnLst/>
            <a:rect l="l" t="t" r="r" b="b"/>
            <a:pathLst>
              <a:path w="3769995" h="3769995">
                <a:moveTo>
                  <a:pt x="3769518" y="0"/>
                </a:moveTo>
                <a:lnTo>
                  <a:pt x="0" y="0"/>
                </a:lnTo>
                <a:lnTo>
                  <a:pt x="0" y="1310871"/>
                </a:lnTo>
                <a:lnTo>
                  <a:pt x="198264" y="1319111"/>
                </a:lnTo>
                <a:lnTo>
                  <a:pt x="392423" y="1343390"/>
                </a:lnTo>
                <a:lnTo>
                  <a:pt x="581820" y="1383047"/>
                </a:lnTo>
                <a:lnTo>
                  <a:pt x="765802" y="1437422"/>
                </a:lnTo>
                <a:lnTo>
                  <a:pt x="943711" y="1505853"/>
                </a:lnTo>
                <a:lnTo>
                  <a:pt x="1114893" y="1587679"/>
                </a:lnTo>
                <a:lnTo>
                  <a:pt x="1278692" y="1682239"/>
                </a:lnTo>
                <a:lnTo>
                  <a:pt x="1434452" y="1788871"/>
                </a:lnTo>
                <a:lnTo>
                  <a:pt x="1581518" y="1906916"/>
                </a:lnTo>
                <a:lnTo>
                  <a:pt x="1719235" y="2035711"/>
                </a:lnTo>
                <a:lnTo>
                  <a:pt x="1846947" y="2174596"/>
                </a:lnTo>
                <a:lnTo>
                  <a:pt x="1963999" y="2322909"/>
                </a:lnTo>
                <a:lnTo>
                  <a:pt x="2069734" y="2479990"/>
                </a:lnTo>
                <a:lnTo>
                  <a:pt x="2163499" y="2645178"/>
                </a:lnTo>
                <a:lnTo>
                  <a:pt x="2244636" y="2817811"/>
                </a:lnTo>
                <a:lnTo>
                  <a:pt x="2312491" y="2997228"/>
                </a:lnTo>
                <a:lnTo>
                  <a:pt x="2366408" y="3182768"/>
                </a:lnTo>
                <a:lnTo>
                  <a:pt x="2405732" y="3373771"/>
                </a:lnTo>
                <a:lnTo>
                  <a:pt x="2429807" y="3569575"/>
                </a:lnTo>
                <a:lnTo>
                  <a:pt x="2437978" y="3769518"/>
                </a:lnTo>
                <a:lnTo>
                  <a:pt x="3769518" y="3769518"/>
                </a:lnTo>
                <a:lnTo>
                  <a:pt x="3769518" y="0"/>
                </a:lnTo>
                <a:close/>
              </a:path>
            </a:pathLst>
          </a:custGeom>
          <a:solidFill>
            <a:srgbClr val="00B5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611350" y="942379"/>
            <a:ext cx="1021715" cy="2042160"/>
          </a:xfrm>
          <a:custGeom>
            <a:avLst/>
            <a:gdLst/>
            <a:ahLst/>
            <a:cxnLst/>
            <a:rect l="l" t="t" r="r" b="b"/>
            <a:pathLst>
              <a:path w="1021715" h="2042160">
                <a:moveTo>
                  <a:pt x="1020900" y="0"/>
                </a:moveTo>
                <a:lnTo>
                  <a:pt x="937169" y="3384"/>
                </a:lnTo>
                <a:lnTo>
                  <a:pt x="855303" y="13361"/>
                </a:lnTo>
                <a:lnTo>
                  <a:pt x="775563" y="29669"/>
                </a:lnTo>
                <a:lnTo>
                  <a:pt x="698214" y="52045"/>
                </a:lnTo>
                <a:lnTo>
                  <a:pt x="623516" y="80226"/>
                </a:lnTo>
                <a:lnTo>
                  <a:pt x="551734" y="113949"/>
                </a:lnTo>
                <a:lnTo>
                  <a:pt x="483130" y="152952"/>
                </a:lnTo>
                <a:lnTo>
                  <a:pt x="417966" y="196972"/>
                </a:lnTo>
                <a:lnTo>
                  <a:pt x="356506" y="245747"/>
                </a:lnTo>
                <a:lnTo>
                  <a:pt x="299011" y="299013"/>
                </a:lnTo>
                <a:lnTo>
                  <a:pt x="245746" y="356507"/>
                </a:lnTo>
                <a:lnTo>
                  <a:pt x="196972" y="417968"/>
                </a:lnTo>
                <a:lnTo>
                  <a:pt x="152952" y="483133"/>
                </a:lnTo>
                <a:lnTo>
                  <a:pt x="113949" y="551738"/>
                </a:lnTo>
                <a:lnTo>
                  <a:pt x="80226" y="623521"/>
                </a:lnTo>
                <a:lnTo>
                  <a:pt x="52045" y="698219"/>
                </a:lnTo>
                <a:lnTo>
                  <a:pt x="29669" y="775570"/>
                </a:lnTo>
                <a:lnTo>
                  <a:pt x="13361" y="855311"/>
                </a:lnTo>
                <a:lnTo>
                  <a:pt x="3384" y="937178"/>
                </a:lnTo>
                <a:lnTo>
                  <a:pt x="0" y="1020911"/>
                </a:lnTo>
                <a:lnTo>
                  <a:pt x="3384" y="1104642"/>
                </a:lnTo>
                <a:lnTo>
                  <a:pt x="13361" y="1186509"/>
                </a:lnTo>
                <a:lnTo>
                  <a:pt x="29669" y="1266248"/>
                </a:lnTo>
                <a:lnTo>
                  <a:pt x="52045" y="1343599"/>
                </a:lnTo>
                <a:lnTo>
                  <a:pt x="80226" y="1418297"/>
                </a:lnTo>
                <a:lnTo>
                  <a:pt x="113949" y="1490079"/>
                </a:lnTo>
                <a:lnTo>
                  <a:pt x="152952" y="1558684"/>
                </a:lnTo>
                <a:lnTo>
                  <a:pt x="196972" y="1623849"/>
                </a:lnTo>
                <a:lnTo>
                  <a:pt x="245746" y="1685310"/>
                </a:lnTo>
                <a:lnTo>
                  <a:pt x="299011" y="1742805"/>
                </a:lnTo>
                <a:lnTo>
                  <a:pt x="356506" y="1796071"/>
                </a:lnTo>
                <a:lnTo>
                  <a:pt x="417966" y="1844846"/>
                </a:lnTo>
                <a:lnTo>
                  <a:pt x="483130" y="1888867"/>
                </a:lnTo>
                <a:lnTo>
                  <a:pt x="551734" y="1927870"/>
                </a:lnTo>
                <a:lnTo>
                  <a:pt x="623516" y="1961594"/>
                </a:lnTo>
                <a:lnTo>
                  <a:pt x="698214" y="1989776"/>
                </a:lnTo>
                <a:lnTo>
                  <a:pt x="775563" y="2012152"/>
                </a:lnTo>
                <a:lnTo>
                  <a:pt x="855303" y="2028460"/>
                </a:lnTo>
                <a:lnTo>
                  <a:pt x="937169" y="2038438"/>
                </a:lnTo>
                <a:lnTo>
                  <a:pt x="1020900" y="2041822"/>
                </a:lnTo>
                <a:lnTo>
                  <a:pt x="1021253" y="1466539"/>
                </a:lnTo>
                <a:lnTo>
                  <a:pt x="1021349" y="1266248"/>
                </a:lnTo>
                <a:lnTo>
                  <a:pt x="1021442" y="855311"/>
                </a:lnTo>
                <a:lnTo>
                  <a:pt x="1021362" y="113949"/>
                </a:lnTo>
                <a:lnTo>
                  <a:pt x="1021259" y="57171"/>
                </a:lnTo>
                <a:lnTo>
                  <a:pt x="1021081" y="13361"/>
                </a:lnTo>
                <a:lnTo>
                  <a:pt x="1020900" y="0"/>
                </a:lnTo>
                <a:close/>
              </a:path>
            </a:pathLst>
          </a:custGeom>
          <a:solidFill>
            <a:srgbClr val="00B1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98302" y="2686947"/>
            <a:ext cx="18382724" cy="3046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935" marR="2831465" indent="-102870"/>
            <a:r>
              <a:rPr lang="hu-HU" sz="6600" b="1" dirty="0">
                <a:solidFill>
                  <a:schemeClr val="bg1"/>
                </a:solidFill>
                <a:latin typeface="Verdana"/>
                <a:ea typeface="+mj-ea"/>
              </a:rPr>
              <a:t>A hazai üzleti turizmus és a MICE beutazó piac helyzete és perspektívái</a:t>
            </a:r>
          </a:p>
        </p:txBody>
      </p:sp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6EE12BB6-76E2-D9D6-4C7F-DE4A909EC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900" y="9642586"/>
            <a:ext cx="3787200" cy="16667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9D43CE4-D48D-4E29-5E92-FE8557C7E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>
            <a:extLst>
              <a:ext uri="{FF2B5EF4-FFF2-40B4-BE49-F238E27FC236}">
                <a16:creationId xmlns:a16="http://schemas.microsoft.com/office/drawing/2014/main" id="{0F2C54C3-B1D5-7E08-A624-1093295FEFD1}"/>
              </a:ext>
            </a:extLst>
          </p:cNvPr>
          <p:cNvSpPr>
            <a:spLocks noChangeAspect="1"/>
          </p:cNvSpPr>
          <p:nvPr/>
        </p:nvSpPr>
        <p:spPr>
          <a:xfrm>
            <a:off x="16109376" y="263809"/>
            <a:ext cx="3698030" cy="3698030"/>
          </a:xfrm>
          <a:custGeom>
            <a:avLst/>
            <a:gdLst/>
            <a:ahLst/>
            <a:cxnLst/>
            <a:rect l="l" t="t" r="r" b="b"/>
            <a:pathLst>
              <a:path w="3769995" h="3769995">
                <a:moveTo>
                  <a:pt x="3769518" y="0"/>
                </a:moveTo>
                <a:lnTo>
                  <a:pt x="0" y="0"/>
                </a:lnTo>
                <a:lnTo>
                  <a:pt x="0" y="1310871"/>
                </a:lnTo>
                <a:lnTo>
                  <a:pt x="198264" y="1319111"/>
                </a:lnTo>
                <a:lnTo>
                  <a:pt x="392423" y="1343390"/>
                </a:lnTo>
                <a:lnTo>
                  <a:pt x="581820" y="1383047"/>
                </a:lnTo>
                <a:lnTo>
                  <a:pt x="765802" y="1437422"/>
                </a:lnTo>
                <a:lnTo>
                  <a:pt x="943711" y="1505853"/>
                </a:lnTo>
                <a:lnTo>
                  <a:pt x="1114893" y="1587679"/>
                </a:lnTo>
                <a:lnTo>
                  <a:pt x="1278692" y="1682239"/>
                </a:lnTo>
                <a:lnTo>
                  <a:pt x="1434452" y="1788871"/>
                </a:lnTo>
                <a:lnTo>
                  <a:pt x="1581518" y="1906916"/>
                </a:lnTo>
                <a:lnTo>
                  <a:pt x="1719235" y="2035711"/>
                </a:lnTo>
                <a:lnTo>
                  <a:pt x="1846947" y="2174596"/>
                </a:lnTo>
                <a:lnTo>
                  <a:pt x="1963999" y="2322909"/>
                </a:lnTo>
                <a:lnTo>
                  <a:pt x="2069734" y="2479990"/>
                </a:lnTo>
                <a:lnTo>
                  <a:pt x="2163499" y="2645178"/>
                </a:lnTo>
                <a:lnTo>
                  <a:pt x="2244636" y="2817811"/>
                </a:lnTo>
                <a:lnTo>
                  <a:pt x="2312491" y="2997228"/>
                </a:lnTo>
                <a:lnTo>
                  <a:pt x="2366408" y="3182768"/>
                </a:lnTo>
                <a:lnTo>
                  <a:pt x="2405732" y="3373771"/>
                </a:lnTo>
                <a:lnTo>
                  <a:pt x="2429807" y="3569575"/>
                </a:lnTo>
                <a:lnTo>
                  <a:pt x="2437978" y="3769518"/>
                </a:lnTo>
                <a:lnTo>
                  <a:pt x="3769518" y="3769518"/>
                </a:lnTo>
                <a:lnTo>
                  <a:pt x="376951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9332B507-3000-2A0B-D18D-0C3ADADFB116}"/>
              </a:ext>
            </a:extLst>
          </p:cNvPr>
          <p:cNvSpPr txBox="1"/>
          <p:nvPr/>
        </p:nvSpPr>
        <p:spPr>
          <a:xfrm>
            <a:off x="1314302" y="960573"/>
            <a:ext cx="15523280" cy="738664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defPPr>
              <a:defRPr lang="hu-HU"/>
            </a:defPPr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 i="0">
                <a:solidFill>
                  <a:srgbClr val="001489"/>
                </a:solidFill>
                <a:latin typeface="Montserrat"/>
                <a:ea typeface="+mj-ea"/>
                <a:cs typeface="Kan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</a:lvl9pPr>
          </a:lstStyle>
          <a:p>
            <a:r>
              <a:rPr lang="hu-HU" dirty="0"/>
              <a:t>Elnyert BID-ek</a:t>
            </a:r>
            <a:endParaRPr dirty="0"/>
          </a:p>
        </p:txBody>
      </p:sp>
      <p:pic>
        <p:nvPicPr>
          <p:cNvPr id="2" name="Kép 1" descr="A képen Betűtípus, szöveg, Grafika, képernyőkép látható&#10;&#10;Automatikusan generált leírás">
            <a:extLst>
              <a:ext uri="{FF2B5EF4-FFF2-40B4-BE49-F238E27FC236}">
                <a16:creationId xmlns:a16="http://schemas.microsoft.com/office/drawing/2014/main" id="{566A91A6-A164-77FC-31DF-0F4191D8C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505" y="10216024"/>
            <a:ext cx="2743700" cy="1211314"/>
          </a:xfrm>
          <a:prstGeom prst="rect">
            <a:avLst/>
          </a:prstGeom>
        </p:spPr>
      </p:pic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82A0FD22-810B-6101-4AF8-8C4ACB09CDDA}"/>
              </a:ext>
            </a:extLst>
          </p:cNvPr>
          <p:cNvGrpSpPr/>
          <p:nvPr/>
        </p:nvGrpSpPr>
        <p:grpSpPr>
          <a:xfrm>
            <a:off x="1589740" y="3024289"/>
            <a:ext cx="17292615" cy="5943457"/>
            <a:chOff x="1400870" y="2504103"/>
            <a:chExt cx="17292615" cy="5943457"/>
          </a:xfrm>
        </p:grpSpPr>
        <p:sp>
          <p:nvSpPr>
            <p:cNvPr id="9" name="object 14">
              <a:extLst>
                <a:ext uri="{FF2B5EF4-FFF2-40B4-BE49-F238E27FC236}">
                  <a16:creationId xmlns:a16="http://schemas.microsoft.com/office/drawing/2014/main" id="{26331D31-62B3-6F3E-8E61-89FB8C1B8BD1}"/>
                </a:ext>
              </a:extLst>
            </p:cNvPr>
            <p:cNvSpPr/>
            <p:nvPr/>
          </p:nvSpPr>
          <p:spPr>
            <a:xfrm>
              <a:off x="1432463" y="4059639"/>
              <a:ext cx="261620" cy="262255"/>
            </a:xfrm>
            <a:custGeom>
              <a:avLst/>
              <a:gdLst/>
              <a:ahLst/>
              <a:cxnLst/>
              <a:rect l="l" t="t" r="r" b="b"/>
              <a:pathLst>
                <a:path w="261619" h="262254">
                  <a:moveTo>
                    <a:pt x="129622" y="3"/>
                  </a:moveTo>
                  <a:lnTo>
                    <a:pt x="88533" y="6981"/>
                  </a:lnTo>
                  <a:lnTo>
                    <a:pt x="52888" y="26131"/>
                  </a:lnTo>
                  <a:lnTo>
                    <a:pt x="24824" y="55727"/>
                  </a:lnTo>
                  <a:lnTo>
                    <a:pt x="6481" y="94047"/>
                  </a:lnTo>
                  <a:lnTo>
                    <a:pt x="0" y="139365"/>
                  </a:lnTo>
                  <a:lnTo>
                    <a:pt x="1724" y="153776"/>
                  </a:lnTo>
                  <a:lnTo>
                    <a:pt x="15657" y="193518"/>
                  </a:lnTo>
                  <a:lnTo>
                    <a:pt x="40903" y="226195"/>
                  </a:lnTo>
                  <a:lnTo>
                    <a:pt x="75113" y="249459"/>
                  </a:lnTo>
                  <a:lnTo>
                    <a:pt x="115934" y="260959"/>
                  </a:lnTo>
                  <a:lnTo>
                    <a:pt x="130605" y="261772"/>
                  </a:lnTo>
                  <a:lnTo>
                    <a:pt x="261501" y="261772"/>
                  </a:lnTo>
                  <a:lnTo>
                    <a:pt x="261501" y="10"/>
                  </a:lnTo>
                  <a:lnTo>
                    <a:pt x="129622" y="3"/>
                  </a:lnTo>
                  <a:close/>
                </a:path>
                <a:path w="261619" h="262254">
                  <a:moveTo>
                    <a:pt x="261501" y="0"/>
                  </a:moveTo>
                  <a:lnTo>
                    <a:pt x="132060" y="0"/>
                  </a:lnTo>
                  <a:lnTo>
                    <a:pt x="133202" y="10"/>
                  </a:lnTo>
                  <a:lnTo>
                    <a:pt x="261501" y="10"/>
                  </a:lnTo>
                  <a:close/>
                </a:path>
              </a:pathLst>
            </a:custGeom>
            <a:solidFill>
              <a:srgbClr val="00B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</a:endParaRPr>
            </a:p>
          </p:txBody>
        </p:sp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E0E2EE20-70B1-19D8-78EB-3ED1D75F6680}"/>
                </a:ext>
              </a:extLst>
            </p:cNvPr>
            <p:cNvSpPr txBox="1"/>
            <p:nvPr/>
          </p:nvSpPr>
          <p:spPr>
            <a:xfrm>
              <a:off x="2161361" y="4824965"/>
              <a:ext cx="16510273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33rd European </a:t>
              </a:r>
              <a:r>
                <a:rPr kumimoji="0" lang="hu-HU" sz="2400" b="0" i="0" u="none" strike="noStrike" kern="1200" cap="none" normalizeH="0" baseline="0" noProof="0" dirty="0" err="1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Conference</a:t>
              </a:r>
              <a:r>
                <a:rPr kumimoji="0" lang="hu-HU" sz="2400" b="0" i="0" u="none" strike="noStrike" kern="1200" cap="none" normalizeH="0" baseline="0" noProof="0" dirty="0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 </a:t>
              </a:r>
              <a:r>
                <a:rPr kumimoji="0" lang="hu-HU" sz="2400" b="0" i="0" u="none" strike="noStrike" kern="1200" cap="none" normalizeH="0" baseline="0" noProof="0" dirty="0" err="1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on</a:t>
              </a:r>
              <a:r>
                <a:rPr kumimoji="0" lang="hu-HU" sz="2400" b="0" i="0" u="none" strike="noStrike" kern="1200" cap="none" normalizeH="0" baseline="0" noProof="0" dirty="0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 General </a:t>
              </a:r>
              <a:r>
                <a:rPr kumimoji="0" lang="hu-HU" sz="2400" b="0" i="0" u="none" strike="noStrike" kern="1200" cap="none" normalizeH="0" baseline="0" noProof="0" dirty="0" err="1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Thoracic</a:t>
              </a:r>
              <a:r>
                <a:rPr kumimoji="0" lang="hu-HU" sz="2400" b="0" i="0" u="none" strike="noStrike" kern="1200" cap="none" normalizeH="0" baseline="0" noProof="0" dirty="0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 </a:t>
              </a:r>
              <a:r>
                <a:rPr kumimoji="0" lang="hu-HU" sz="2400" b="0" i="0" u="none" strike="noStrike" kern="1200" cap="none" normalizeH="0" baseline="0" noProof="0" dirty="0" err="1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Surgery</a:t>
              </a:r>
              <a:r>
                <a:rPr kumimoji="0" lang="hu-HU" sz="2400" b="0" i="0" u="none" strike="noStrike" kern="1200" cap="none" normalizeH="0" baseline="0" noProof="0" dirty="0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 (ESTS) – 2025. május 25-27. – 2.500 fő (HUNGEXPO)</a:t>
              </a:r>
              <a:endPara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  <a:cs typeface="Verdana"/>
              </a:endParaRPr>
            </a:p>
          </p:txBody>
        </p:sp>
        <p:sp>
          <p:nvSpPr>
            <p:cNvPr id="27" name="object 14">
              <a:extLst>
                <a:ext uri="{FF2B5EF4-FFF2-40B4-BE49-F238E27FC236}">
                  <a16:creationId xmlns:a16="http://schemas.microsoft.com/office/drawing/2014/main" id="{D1C489E6-BBB4-37CB-C420-6C3717E6C1D6}"/>
                </a:ext>
              </a:extLst>
            </p:cNvPr>
            <p:cNvSpPr/>
            <p:nvPr/>
          </p:nvSpPr>
          <p:spPr>
            <a:xfrm>
              <a:off x="1432463" y="4849928"/>
              <a:ext cx="261620" cy="262255"/>
            </a:xfrm>
            <a:custGeom>
              <a:avLst/>
              <a:gdLst/>
              <a:ahLst/>
              <a:cxnLst/>
              <a:rect l="l" t="t" r="r" b="b"/>
              <a:pathLst>
                <a:path w="261619" h="262254">
                  <a:moveTo>
                    <a:pt x="129622" y="3"/>
                  </a:moveTo>
                  <a:lnTo>
                    <a:pt x="88533" y="6981"/>
                  </a:lnTo>
                  <a:lnTo>
                    <a:pt x="52888" y="26131"/>
                  </a:lnTo>
                  <a:lnTo>
                    <a:pt x="24824" y="55727"/>
                  </a:lnTo>
                  <a:lnTo>
                    <a:pt x="6481" y="94047"/>
                  </a:lnTo>
                  <a:lnTo>
                    <a:pt x="0" y="139365"/>
                  </a:lnTo>
                  <a:lnTo>
                    <a:pt x="1724" y="153776"/>
                  </a:lnTo>
                  <a:lnTo>
                    <a:pt x="15657" y="193518"/>
                  </a:lnTo>
                  <a:lnTo>
                    <a:pt x="40903" y="226195"/>
                  </a:lnTo>
                  <a:lnTo>
                    <a:pt x="75113" y="249459"/>
                  </a:lnTo>
                  <a:lnTo>
                    <a:pt x="115934" y="260959"/>
                  </a:lnTo>
                  <a:lnTo>
                    <a:pt x="130605" y="261772"/>
                  </a:lnTo>
                  <a:lnTo>
                    <a:pt x="261501" y="261772"/>
                  </a:lnTo>
                  <a:lnTo>
                    <a:pt x="261501" y="10"/>
                  </a:lnTo>
                  <a:lnTo>
                    <a:pt x="129622" y="3"/>
                  </a:lnTo>
                  <a:close/>
                </a:path>
                <a:path w="261619" h="262254">
                  <a:moveTo>
                    <a:pt x="261501" y="0"/>
                  </a:moveTo>
                  <a:lnTo>
                    <a:pt x="132060" y="0"/>
                  </a:lnTo>
                  <a:lnTo>
                    <a:pt x="133202" y="10"/>
                  </a:lnTo>
                  <a:lnTo>
                    <a:pt x="261501" y="10"/>
                  </a:lnTo>
                  <a:close/>
                </a:path>
              </a:pathLst>
            </a:custGeom>
            <a:solidFill>
              <a:srgbClr val="00B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</a:endParaRPr>
            </a:p>
          </p:txBody>
        </p:sp>
        <p:sp>
          <p:nvSpPr>
            <p:cNvPr id="29" name="object 8">
              <a:extLst>
                <a:ext uri="{FF2B5EF4-FFF2-40B4-BE49-F238E27FC236}">
                  <a16:creationId xmlns:a16="http://schemas.microsoft.com/office/drawing/2014/main" id="{C614BD89-66CB-E375-E367-F26D32779E74}"/>
                </a:ext>
              </a:extLst>
            </p:cNvPr>
            <p:cNvSpPr txBox="1"/>
            <p:nvPr/>
          </p:nvSpPr>
          <p:spPr>
            <a:xfrm>
              <a:off x="2161361" y="5638028"/>
              <a:ext cx="16510273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European Society </a:t>
              </a:r>
              <a:r>
                <a:rPr lang="hu-HU" sz="2400" dirty="0" err="1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for</a:t>
              </a: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 </a:t>
              </a:r>
              <a:r>
                <a:rPr lang="hu-HU" sz="2400" dirty="0" err="1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Paediatric</a:t>
              </a: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 </a:t>
              </a:r>
              <a:r>
                <a:rPr lang="hu-HU" sz="2400" dirty="0" err="1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Oncology</a:t>
              </a: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 (SIOPE) – 2025 május 12 – 16.  – 3.000 fő (HUNGEXPO) </a:t>
              </a:r>
              <a:endPara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  <a:cs typeface="Verdana"/>
              </a:endParaRPr>
            </a:p>
          </p:txBody>
        </p:sp>
        <p:sp>
          <p:nvSpPr>
            <p:cNvPr id="30" name="object 15">
              <a:extLst>
                <a:ext uri="{FF2B5EF4-FFF2-40B4-BE49-F238E27FC236}">
                  <a16:creationId xmlns:a16="http://schemas.microsoft.com/office/drawing/2014/main" id="{9176BAFD-73E8-FA42-92E7-919299AA49A1}"/>
                </a:ext>
              </a:extLst>
            </p:cNvPr>
            <p:cNvSpPr/>
            <p:nvPr/>
          </p:nvSpPr>
          <p:spPr>
            <a:xfrm>
              <a:off x="1432463" y="5691566"/>
              <a:ext cx="261620" cy="262255"/>
            </a:xfrm>
            <a:custGeom>
              <a:avLst/>
              <a:gdLst/>
              <a:ahLst/>
              <a:cxnLst/>
              <a:rect l="l" t="t" r="r" b="b"/>
              <a:pathLst>
                <a:path w="261619" h="262254">
                  <a:moveTo>
                    <a:pt x="129622" y="3"/>
                  </a:moveTo>
                  <a:lnTo>
                    <a:pt x="88533" y="6981"/>
                  </a:lnTo>
                  <a:lnTo>
                    <a:pt x="52888" y="26131"/>
                  </a:lnTo>
                  <a:lnTo>
                    <a:pt x="24824" y="55727"/>
                  </a:lnTo>
                  <a:lnTo>
                    <a:pt x="6481" y="94047"/>
                  </a:lnTo>
                  <a:lnTo>
                    <a:pt x="0" y="139365"/>
                  </a:lnTo>
                  <a:lnTo>
                    <a:pt x="1724" y="153776"/>
                  </a:lnTo>
                  <a:lnTo>
                    <a:pt x="15657" y="193518"/>
                  </a:lnTo>
                  <a:lnTo>
                    <a:pt x="40903" y="226195"/>
                  </a:lnTo>
                  <a:lnTo>
                    <a:pt x="75113" y="249459"/>
                  </a:lnTo>
                  <a:lnTo>
                    <a:pt x="115934" y="260959"/>
                  </a:lnTo>
                  <a:lnTo>
                    <a:pt x="130605" y="261772"/>
                  </a:lnTo>
                  <a:lnTo>
                    <a:pt x="261501" y="261772"/>
                  </a:lnTo>
                  <a:lnTo>
                    <a:pt x="261501" y="10"/>
                  </a:lnTo>
                  <a:lnTo>
                    <a:pt x="129622" y="3"/>
                  </a:lnTo>
                  <a:close/>
                </a:path>
                <a:path w="261619" h="262254">
                  <a:moveTo>
                    <a:pt x="261501" y="0"/>
                  </a:moveTo>
                  <a:lnTo>
                    <a:pt x="132060" y="0"/>
                  </a:lnTo>
                  <a:lnTo>
                    <a:pt x="133202" y="10"/>
                  </a:lnTo>
                  <a:lnTo>
                    <a:pt x="261501" y="10"/>
                  </a:lnTo>
                  <a:close/>
                </a:path>
              </a:pathLst>
            </a:custGeom>
            <a:solidFill>
              <a:srgbClr val="00B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</a:endParaRPr>
            </a:p>
          </p:txBody>
        </p:sp>
        <p:sp>
          <p:nvSpPr>
            <p:cNvPr id="20" name="object 8">
              <a:extLst>
                <a:ext uri="{FF2B5EF4-FFF2-40B4-BE49-F238E27FC236}">
                  <a16:creationId xmlns:a16="http://schemas.microsoft.com/office/drawing/2014/main" id="{786D4415-7A99-92B4-399D-90C8E812ECF0}"/>
                </a:ext>
              </a:extLst>
            </p:cNvPr>
            <p:cNvSpPr txBox="1"/>
            <p:nvPr/>
          </p:nvSpPr>
          <p:spPr>
            <a:xfrm>
              <a:off x="2161362" y="6467078"/>
              <a:ext cx="16510273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2400" dirty="0" err="1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EuroFinance</a:t>
              </a: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 – 2025. október – 1.500 fő (HUNGEXPO) </a:t>
              </a:r>
              <a:endPara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  <a:cs typeface="Verdana"/>
              </a:endParaRPr>
            </a:p>
          </p:txBody>
        </p:sp>
        <p:sp>
          <p:nvSpPr>
            <p:cNvPr id="4" name="object 8">
              <a:extLst>
                <a:ext uri="{FF2B5EF4-FFF2-40B4-BE49-F238E27FC236}">
                  <a16:creationId xmlns:a16="http://schemas.microsoft.com/office/drawing/2014/main" id="{6180811D-C9E3-D25F-5EEA-E570DC2E9872}"/>
                </a:ext>
              </a:extLst>
            </p:cNvPr>
            <p:cNvSpPr txBox="1"/>
            <p:nvPr/>
          </p:nvSpPr>
          <p:spPr>
            <a:xfrm>
              <a:off x="2183212" y="3961839"/>
              <a:ext cx="16510273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European </a:t>
              </a:r>
              <a:r>
                <a:rPr lang="hu-HU" sz="2400" dirty="0" err="1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Pediatric</a:t>
              </a: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 </a:t>
              </a:r>
              <a:r>
                <a:rPr lang="hu-HU" sz="2400" dirty="0" err="1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Neuroradiology</a:t>
              </a: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 </a:t>
              </a:r>
              <a:r>
                <a:rPr lang="hu-HU" sz="2400" dirty="0" err="1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Congress</a:t>
              </a: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 -2024. november 13-16. – 200 fő (</a:t>
              </a:r>
              <a:r>
                <a:rPr lang="hu-HU" sz="2400" dirty="0" err="1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Radisson</a:t>
              </a: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 BLU Béke)</a:t>
              </a:r>
              <a:endPara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  <a:cs typeface="Verdana"/>
              </a:endParaRPr>
            </a:p>
          </p:txBody>
        </p:sp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2DCFEA53-A09D-2123-3E18-C9674A27B7D1}"/>
                </a:ext>
              </a:extLst>
            </p:cNvPr>
            <p:cNvSpPr/>
            <p:nvPr/>
          </p:nvSpPr>
          <p:spPr>
            <a:xfrm>
              <a:off x="1432463" y="6536552"/>
              <a:ext cx="261620" cy="262255"/>
            </a:xfrm>
            <a:custGeom>
              <a:avLst/>
              <a:gdLst/>
              <a:ahLst/>
              <a:cxnLst/>
              <a:rect l="l" t="t" r="r" b="b"/>
              <a:pathLst>
                <a:path w="261619" h="262254">
                  <a:moveTo>
                    <a:pt x="129622" y="3"/>
                  </a:moveTo>
                  <a:lnTo>
                    <a:pt x="88533" y="6981"/>
                  </a:lnTo>
                  <a:lnTo>
                    <a:pt x="52888" y="26131"/>
                  </a:lnTo>
                  <a:lnTo>
                    <a:pt x="24824" y="55727"/>
                  </a:lnTo>
                  <a:lnTo>
                    <a:pt x="6481" y="94047"/>
                  </a:lnTo>
                  <a:lnTo>
                    <a:pt x="0" y="139365"/>
                  </a:lnTo>
                  <a:lnTo>
                    <a:pt x="1724" y="153776"/>
                  </a:lnTo>
                  <a:lnTo>
                    <a:pt x="15657" y="193518"/>
                  </a:lnTo>
                  <a:lnTo>
                    <a:pt x="40903" y="226195"/>
                  </a:lnTo>
                  <a:lnTo>
                    <a:pt x="75113" y="249459"/>
                  </a:lnTo>
                  <a:lnTo>
                    <a:pt x="115934" y="260959"/>
                  </a:lnTo>
                  <a:lnTo>
                    <a:pt x="130605" y="261772"/>
                  </a:lnTo>
                  <a:lnTo>
                    <a:pt x="261501" y="261772"/>
                  </a:lnTo>
                  <a:lnTo>
                    <a:pt x="261501" y="10"/>
                  </a:lnTo>
                  <a:lnTo>
                    <a:pt x="129622" y="3"/>
                  </a:lnTo>
                  <a:close/>
                </a:path>
                <a:path w="261619" h="262254">
                  <a:moveTo>
                    <a:pt x="261501" y="0"/>
                  </a:moveTo>
                  <a:lnTo>
                    <a:pt x="132060" y="0"/>
                  </a:lnTo>
                  <a:lnTo>
                    <a:pt x="133202" y="10"/>
                  </a:lnTo>
                  <a:lnTo>
                    <a:pt x="261501" y="10"/>
                  </a:lnTo>
                  <a:close/>
                </a:path>
              </a:pathLst>
            </a:custGeom>
            <a:solidFill>
              <a:srgbClr val="00B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</a:endParaRPr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D71FA11D-0459-4177-57F9-44CE4D0C5076}"/>
                </a:ext>
              </a:extLst>
            </p:cNvPr>
            <p:cNvSpPr txBox="1"/>
            <p:nvPr/>
          </p:nvSpPr>
          <p:spPr>
            <a:xfrm>
              <a:off x="2183212" y="3132500"/>
              <a:ext cx="15149890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1200" cap="none" normalizeH="0" baseline="0" noProof="0" dirty="0" err="1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Distipress</a:t>
              </a:r>
              <a:r>
                <a:rPr kumimoji="0" lang="hu-HU" sz="2400" b="0" i="0" u="none" strike="noStrike" kern="1200" cap="none" normalizeH="0" baseline="0" noProof="0" dirty="0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 – 2024. szeptember 22-25. – 250 fő (</a:t>
              </a:r>
              <a:r>
                <a:rPr kumimoji="0" lang="hu-HU" sz="2400" b="0" i="0" u="none" strike="noStrike" kern="1200" cap="none" normalizeH="0" baseline="0" noProof="0" dirty="0" err="1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Marriott</a:t>
              </a:r>
              <a:r>
                <a:rPr kumimoji="0" lang="hu-HU" sz="2400" b="0" i="0" u="none" strike="noStrike" kern="1200" cap="none" normalizeH="0" baseline="0" noProof="0" dirty="0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 Hotel Budapest)</a:t>
              </a:r>
              <a:endPara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  <a:cs typeface="Verdana"/>
              </a:endParaRPr>
            </a:p>
          </p:txBody>
        </p:sp>
        <p:sp>
          <p:nvSpPr>
            <p:cNvPr id="12" name="object 14">
              <a:extLst>
                <a:ext uri="{FF2B5EF4-FFF2-40B4-BE49-F238E27FC236}">
                  <a16:creationId xmlns:a16="http://schemas.microsoft.com/office/drawing/2014/main" id="{B3145558-F6A4-B43D-FC5F-9E48D0D2BB60}"/>
                </a:ext>
              </a:extLst>
            </p:cNvPr>
            <p:cNvSpPr/>
            <p:nvPr/>
          </p:nvSpPr>
          <p:spPr>
            <a:xfrm>
              <a:off x="1432463" y="3223949"/>
              <a:ext cx="261620" cy="262255"/>
            </a:xfrm>
            <a:custGeom>
              <a:avLst/>
              <a:gdLst/>
              <a:ahLst/>
              <a:cxnLst/>
              <a:rect l="l" t="t" r="r" b="b"/>
              <a:pathLst>
                <a:path w="261619" h="262254">
                  <a:moveTo>
                    <a:pt x="129622" y="3"/>
                  </a:moveTo>
                  <a:lnTo>
                    <a:pt x="88533" y="6981"/>
                  </a:lnTo>
                  <a:lnTo>
                    <a:pt x="52888" y="26131"/>
                  </a:lnTo>
                  <a:lnTo>
                    <a:pt x="24824" y="55727"/>
                  </a:lnTo>
                  <a:lnTo>
                    <a:pt x="6481" y="94047"/>
                  </a:lnTo>
                  <a:lnTo>
                    <a:pt x="0" y="139365"/>
                  </a:lnTo>
                  <a:lnTo>
                    <a:pt x="1724" y="153776"/>
                  </a:lnTo>
                  <a:lnTo>
                    <a:pt x="15657" y="193518"/>
                  </a:lnTo>
                  <a:lnTo>
                    <a:pt x="40903" y="226195"/>
                  </a:lnTo>
                  <a:lnTo>
                    <a:pt x="75113" y="249459"/>
                  </a:lnTo>
                  <a:lnTo>
                    <a:pt x="115934" y="260959"/>
                  </a:lnTo>
                  <a:lnTo>
                    <a:pt x="130605" y="261772"/>
                  </a:lnTo>
                  <a:lnTo>
                    <a:pt x="261501" y="261772"/>
                  </a:lnTo>
                  <a:lnTo>
                    <a:pt x="261501" y="10"/>
                  </a:lnTo>
                  <a:lnTo>
                    <a:pt x="129622" y="3"/>
                  </a:lnTo>
                  <a:close/>
                </a:path>
                <a:path w="261619" h="262254">
                  <a:moveTo>
                    <a:pt x="261501" y="0"/>
                  </a:moveTo>
                  <a:lnTo>
                    <a:pt x="132060" y="0"/>
                  </a:lnTo>
                  <a:lnTo>
                    <a:pt x="133202" y="10"/>
                  </a:lnTo>
                  <a:lnTo>
                    <a:pt x="261501" y="10"/>
                  </a:lnTo>
                  <a:close/>
                </a:path>
              </a:pathLst>
            </a:custGeom>
            <a:solidFill>
              <a:srgbClr val="00B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</a:endParaRPr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A065935E-B8E5-6DBF-8D0E-00B9670E0DA6}"/>
                </a:ext>
              </a:extLst>
            </p:cNvPr>
            <p:cNvSpPr txBox="1"/>
            <p:nvPr/>
          </p:nvSpPr>
          <p:spPr>
            <a:xfrm>
              <a:off x="2161360" y="7199862"/>
              <a:ext cx="16510273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2400" dirty="0" err="1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Annual</a:t>
              </a: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 </a:t>
              </a:r>
              <a:r>
                <a:rPr lang="hu-HU" sz="2400" dirty="0" err="1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Oligo</a:t>
              </a: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 Meeting – 2025. október 19-22. – 800 fő (Budapest </a:t>
              </a:r>
              <a:r>
                <a:rPr lang="hu-HU" sz="2400" dirty="0" err="1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Congress</a:t>
              </a: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 Center) </a:t>
              </a:r>
              <a:endPara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  <a:cs typeface="Verdana"/>
              </a:endParaRPr>
            </a:p>
          </p:txBody>
        </p:sp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0AC4D39F-0A84-B4E8-2FF4-B8CFF31B3063}"/>
                </a:ext>
              </a:extLst>
            </p:cNvPr>
            <p:cNvSpPr/>
            <p:nvPr/>
          </p:nvSpPr>
          <p:spPr>
            <a:xfrm>
              <a:off x="1432463" y="7250410"/>
              <a:ext cx="261620" cy="262255"/>
            </a:xfrm>
            <a:custGeom>
              <a:avLst/>
              <a:gdLst/>
              <a:ahLst/>
              <a:cxnLst/>
              <a:rect l="l" t="t" r="r" b="b"/>
              <a:pathLst>
                <a:path w="261619" h="262254">
                  <a:moveTo>
                    <a:pt x="129622" y="3"/>
                  </a:moveTo>
                  <a:lnTo>
                    <a:pt x="88533" y="6981"/>
                  </a:lnTo>
                  <a:lnTo>
                    <a:pt x="52888" y="26131"/>
                  </a:lnTo>
                  <a:lnTo>
                    <a:pt x="24824" y="55727"/>
                  </a:lnTo>
                  <a:lnTo>
                    <a:pt x="6481" y="94047"/>
                  </a:lnTo>
                  <a:lnTo>
                    <a:pt x="0" y="139365"/>
                  </a:lnTo>
                  <a:lnTo>
                    <a:pt x="1724" y="153776"/>
                  </a:lnTo>
                  <a:lnTo>
                    <a:pt x="15657" y="193518"/>
                  </a:lnTo>
                  <a:lnTo>
                    <a:pt x="40903" y="226195"/>
                  </a:lnTo>
                  <a:lnTo>
                    <a:pt x="75113" y="249459"/>
                  </a:lnTo>
                  <a:lnTo>
                    <a:pt x="115934" y="260959"/>
                  </a:lnTo>
                  <a:lnTo>
                    <a:pt x="130605" y="261772"/>
                  </a:lnTo>
                  <a:lnTo>
                    <a:pt x="261501" y="261772"/>
                  </a:lnTo>
                  <a:lnTo>
                    <a:pt x="261501" y="10"/>
                  </a:lnTo>
                  <a:lnTo>
                    <a:pt x="129622" y="3"/>
                  </a:lnTo>
                  <a:close/>
                </a:path>
                <a:path w="261619" h="262254">
                  <a:moveTo>
                    <a:pt x="261501" y="0"/>
                  </a:moveTo>
                  <a:lnTo>
                    <a:pt x="132060" y="0"/>
                  </a:lnTo>
                  <a:lnTo>
                    <a:pt x="133202" y="10"/>
                  </a:lnTo>
                  <a:lnTo>
                    <a:pt x="261501" y="10"/>
                  </a:lnTo>
                  <a:close/>
                </a:path>
              </a:pathLst>
            </a:custGeom>
            <a:solidFill>
              <a:srgbClr val="00B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</a:endParaRPr>
            </a:p>
          </p:txBody>
        </p:sp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86FE0BCD-3D21-83F0-C7CF-E8191A3851AD}"/>
                </a:ext>
              </a:extLst>
            </p:cNvPr>
            <p:cNvSpPr txBox="1"/>
            <p:nvPr/>
          </p:nvSpPr>
          <p:spPr>
            <a:xfrm>
              <a:off x="2161360" y="8078228"/>
              <a:ext cx="16510273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EPMA </a:t>
              </a:r>
              <a:r>
                <a:rPr lang="hu-HU" sz="2400" dirty="0" err="1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Congress</a:t>
              </a: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 – 2026. október 12-14. (HUNGEXPO)</a:t>
              </a:r>
              <a:endPara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  <a:cs typeface="Verdana"/>
              </a:endParaRPr>
            </a:p>
          </p:txBody>
        </p:sp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C42CFCBB-AE12-E1A7-F8BC-CE4164A33611}"/>
                </a:ext>
              </a:extLst>
            </p:cNvPr>
            <p:cNvSpPr/>
            <p:nvPr/>
          </p:nvSpPr>
          <p:spPr>
            <a:xfrm>
              <a:off x="1400870" y="8131766"/>
              <a:ext cx="261620" cy="262255"/>
            </a:xfrm>
            <a:custGeom>
              <a:avLst/>
              <a:gdLst/>
              <a:ahLst/>
              <a:cxnLst/>
              <a:rect l="l" t="t" r="r" b="b"/>
              <a:pathLst>
                <a:path w="261619" h="262254">
                  <a:moveTo>
                    <a:pt x="129622" y="3"/>
                  </a:moveTo>
                  <a:lnTo>
                    <a:pt x="88533" y="6981"/>
                  </a:lnTo>
                  <a:lnTo>
                    <a:pt x="52888" y="26131"/>
                  </a:lnTo>
                  <a:lnTo>
                    <a:pt x="24824" y="55727"/>
                  </a:lnTo>
                  <a:lnTo>
                    <a:pt x="6481" y="94047"/>
                  </a:lnTo>
                  <a:lnTo>
                    <a:pt x="0" y="139365"/>
                  </a:lnTo>
                  <a:lnTo>
                    <a:pt x="1724" y="153776"/>
                  </a:lnTo>
                  <a:lnTo>
                    <a:pt x="15657" y="193518"/>
                  </a:lnTo>
                  <a:lnTo>
                    <a:pt x="40903" y="226195"/>
                  </a:lnTo>
                  <a:lnTo>
                    <a:pt x="75113" y="249459"/>
                  </a:lnTo>
                  <a:lnTo>
                    <a:pt x="115934" y="260959"/>
                  </a:lnTo>
                  <a:lnTo>
                    <a:pt x="130605" y="261772"/>
                  </a:lnTo>
                  <a:lnTo>
                    <a:pt x="261501" y="261772"/>
                  </a:lnTo>
                  <a:lnTo>
                    <a:pt x="261501" y="10"/>
                  </a:lnTo>
                  <a:lnTo>
                    <a:pt x="129622" y="3"/>
                  </a:lnTo>
                  <a:close/>
                </a:path>
                <a:path w="261619" h="262254">
                  <a:moveTo>
                    <a:pt x="261501" y="0"/>
                  </a:moveTo>
                  <a:lnTo>
                    <a:pt x="132060" y="0"/>
                  </a:lnTo>
                  <a:lnTo>
                    <a:pt x="133202" y="10"/>
                  </a:lnTo>
                  <a:lnTo>
                    <a:pt x="261501" y="10"/>
                  </a:lnTo>
                  <a:close/>
                </a:path>
              </a:pathLst>
            </a:custGeom>
            <a:solidFill>
              <a:srgbClr val="00B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</a:endParaRPr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7D6CC4C5-5486-4F58-6576-9D501AD22BDE}"/>
                </a:ext>
              </a:extLst>
            </p:cNvPr>
            <p:cNvSpPr txBox="1"/>
            <p:nvPr/>
          </p:nvSpPr>
          <p:spPr>
            <a:xfrm>
              <a:off x="2161360" y="2504103"/>
              <a:ext cx="16510273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SAFIR Global Summit – 2023. október 27-28. – 1.000 fő</a:t>
              </a:r>
              <a:endPara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  <a:cs typeface="Verdana"/>
              </a:endParaRPr>
            </a:p>
          </p:txBody>
        </p:sp>
      </p:grpSp>
      <p:sp>
        <p:nvSpPr>
          <p:cNvPr id="22" name="object 14">
            <a:extLst>
              <a:ext uri="{FF2B5EF4-FFF2-40B4-BE49-F238E27FC236}">
                <a16:creationId xmlns:a16="http://schemas.microsoft.com/office/drawing/2014/main" id="{820AB845-DBCE-B233-A0EF-DBC1844296A0}"/>
              </a:ext>
            </a:extLst>
          </p:cNvPr>
          <p:cNvSpPr/>
          <p:nvPr/>
        </p:nvSpPr>
        <p:spPr>
          <a:xfrm>
            <a:off x="1652925" y="3055777"/>
            <a:ext cx="261620" cy="262255"/>
          </a:xfrm>
          <a:custGeom>
            <a:avLst/>
            <a:gdLst/>
            <a:ahLst/>
            <a:cxnLst/>
            <a:rect l="l" t="t" r="r" b="b"/>
            <a:pathLst>
              <a:path w="261619" h="262254">
                <a:moveTo>
                  <a:pt x="129622" y="3"/>
                </a:moveTo>
                <a:lnTo>
                  <a:pt x="88533" y="6981"/>
                </a:lnTo>
                <a:lnTo>
                  <a:pt x="52888" y="26131"/>
                </a:lnTo>
                <a:lnTo>
                  <a:pt x="24824" y="55727"/>
                </a:lnTo>
                <a:lnTo>
                  <a:pt x="6481" y="94047"/>
                </a:lnTo>
                <a:lnTo>
                  <a:pt x="0" y="139365"/>
                </a:lnTo>
                <a:lnTo>
                  <a:pt x="1724" y="153776"/>
                </a:lnTo>
                <a:lnTo>
                  <a:pt x="15657" y="193518"/>
                </a:lnTo>
                <a:lnTo>
                  <a:pt x="40903" y="226195"/>
                </a:lnTo>
                <a:lnTo>
                  <a:pt x="75113" y="249459"/>
                </a:lnTo>
                <a:lnTo>
                  <a:pt x="115934" y="260959"/>
                </a:lnTo>
                <a:lnTo>
                  <a:pt x="130605" y="261772"/>
                </a:lnTo>
                <a:lnTo>
                  <a:pt x="261501" y="261772"/>
                </a:lnTo>
                <a:lnTo>
                  <a:pt x="261501" y="10"/>
                </a:lnTo>
                <a:lnTo>
                  <a:pt x="129622" y="3"/>
                </a:lnTo>
                <a:close/>
              </a:path>
              <a:path w="261619" h="262254">
                <a:moveTo>
                  <a:pt x="261501" y="0"/>
                </a:moveTo>
                <a:lnTo>
                  <a:pt x="132060" y="0"/>
                </a:lnTo>
                <a:lnTo>
                  <a:pt x="133202" y="10"/>
                </a:lnTo>
                <a:lnTo>
                  <a:pt x="261501" y="10"/>
                </a:lnTo>
                <a:close/>
              </a:path>
            </a:pathLst>
          </a:custGeom>
          <a:solidFill>
            <a:srgbClr val="00B1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30013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513724A0-F9FE-9CA5-42E0-5C07DF1E1074}"/>
              </a:ext>
            </a:extLst>
          </p:cNvPr>
          <p:cNvGrpSpPr/>
          <p:nvPr/>
        </p:nvGrpSpPr>
        <p:grpSpPr>
          <a:xfrm>
            <a:off x="1271713" y="2962079"/>
            <a:ext cx="10043333" cy="5385192"/>
            <a:chOff x="1411605" y="2838519"/>
            <a:chExt cx="10043333" cy="5385192"/>
          </a:xfrm>
        </p:grpSpPr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B9E01947-E3AF-1193-B9FB-B71921D8FFDB}"/>
                </a:ext>
              </a:extLst>
            </p:cNvPr>
            <p:cNvSpPr/>
            <p:nvPr/>
          </p:nvSpPr>
          <p:spPr>
            <a:xfrm>
              <a:off x="1447800" y="3075353"/>
              <a:ext cx="261620" cy="262255"/>
            </a:xfrm>
            <a:custGeom>
              <a:avLst/>
              <a:gdLst/>
              <a:ahLst/>
              <a:cxnLst/>
              <a:rect l="l" t="t" r="r" b="b"/>
              <a:pathLst>
                <a:path w="261619" h="262254">
                  <a:moveTo>
                    <a:pt x="129622" y="3"/>
                  </a:moveTo>
                  <a:lnTo>
                    <a:pt x="88533" y="6981"/>
                  </a:lnTo>
                  <a:lnTo>
                    <a:pt x="52888" y="26131"/>
                  </a:lnTo>
                  <a:lnTo>
                    <a:pt x="24824" y="55727"/>
                  </a:lnTo>
                  <a:lnTo>
                    <a:pt x="6481" y="94047"/>
                  </a:lnTo>
                  <a:lnTo>
                    <a:pt x="0" y="139365"/>
                  </a:lnTo>
                  <a:lnTo>
                    <a:pt x="1724" y="153776"/>
                  </a:lnTo>
                  <a:lnTo>
                    <a:pt x="15657" y="193518"/>
                  </a:lnTo>
                  <a:lnTo>
                    <a:pt x="40903" y="226195"/>
                  </a:lnTo>
                  <a:lnTo>
                    <a:pt x="75113" y="249459"/>
                  </a:lnTo>
                  <a:lnTo>
                    <a:pt x="115934" y="260959"/>
                  </a:lnTo>
                  <a:lnTo>
                    <a:pt x="130605" y="261772"/>
                  </a:lnTo>
                  <a:lnTo>
                    <a:pt x="261501" y="261772"/>
                  </a:lnTo>
                  <a:lnTo>
                    <a:pt x="261501" y="10"/>
                  </a:lnTo>
                  <a:lnTo>
                    <a:pt x="129622" y="3"/>
                  </a:lnTo>
                  <a:close/>
                </a:path>
                <a:path w="261619" h="262254">
                  <a:moveTo>
                    <a:pt x="261501" y="0"/>
                  </a:moveTo>
                  <a:lnTo>
                    <a:pt x="132060" y="0"/>
                  </a:lnTo>
                  <a:lnTo>
                    <a:pt x="133202" y="10"/>
                  </a:lnTo>
                  <a:lnTo>
                    <a:pt x="261501" y="10"/>
                  </a:lnTo>
                  <a:close/>
                </a:path>
              </a:pathLst>
            </a:custGeom>
            <a:solidFill>
              <a:srgbClr val="00B140"/>
            </a:solidFill>
          </p:spPr>
          <p:txBody>
            <a:bodyPr wrap="square" lIns="0" tIns="0" rIns="0" bIns="0" rtlCol="0"/>
            <a:lstStyle/>
            <a:p>
              <a:endParaRPr sz="2400">
                <a:latin typeface="Montserrat" pitchFamily="2" charset="-18"/>
              </a:endParaRPr>
            </a:p>
          </p:txBody>
        </p:sp>
        <p:sp>
          <p:nvSpPr>
            <p:cNvPr id="24" name="object 13">
              <a:extLst>
                <a:ext uri="{FF2B5EF4-FFF2-40B4-BE49-F238E27FC236}">
                  <a16:creationId xmlns:a16="http://schemas.microsoft.com/office/drawing/2014/main" id="{79452D1D-5FB3-EF63-6714-97E1820E9887}"/>
                </a:ext>
              </a:extLst>
            </p:cNvPr>
            <p:cNvSpPr/>
            <p:nvPr/>
          </p:nvSpPr>
          <p:spPr>
            <a:xfrm>
              <a:off x="1447800" y="4462705"/>
              <a:ext cx="261620" cy="262255"/>
            </a:xfrm>
            <a:custGeom>
              <a:avLst/>
              <a:gdLst/>
              <a:ahLst/>
              <a:cxnLst/>
              <a:rect l="l" t="t" r="r" b="b"/>
              <a:pathLst>
                <a:path w="261619" h="262254">
                  <a:moveTo>
                    <a:pt x="129622" y="3"/>
                  </a:moveTo>
                  <a:lnTo>
                    <a:pt x="88533" y="6981"/>
                  </a:lnTo>
                  <a:lnTo>
                    <a:pt x="52888" y="26131"/>
                  </a:lnTo>
                  <a:lnTo>
                    <a:pt x="24824" y="55727"/>
                  </a:lnTo>
                  <a:lnTo>
                    <a:pt x="6481" y="94047"/>
                  </a:lnTo>
                  <a:lnTo>
                    <a:pt x="0" y="139365"/>
                  </a:lnTo>
                  <a:lnTo>
                    <a:pt x="1724" y="153776"/>
                  </a:lnTo>
                  <a:lnTo>
                    <a:pt x="15657" y="193518"/>
                  </a:lnTo>
                  <a:lnTo>
                    <a:pt x="40903" y="226195"/>
                  </a:lnTo>
                  <a:lnTo>
                    <a:pt x="75113" y="249459"/>
                  </a:lnTo>
                  <a:lnTo>
                    <a:pt x="115934" y="260959"/>
                  </a:lnTo>
                  <a:lnTo>
                    <a:pt x="130605" y="261772"/>
                  </a:lnTo>
                  <a:lnTo>
                    <a:pt x="261501" y="261772"/>
                  </a:lnTo>
                  <a:lnTo>
                    <a:pt x="261501" y="10"/>
                  </a:lnTo>
                  <a:lnTo>
                    <a:pt x="129622" y="3"/>
                  </a:lnTo>
                  <a:close/>
                </a:path>
                <a:path w="261619" h="262254">
                  <a:moveTo>
                    <a:pt x="261501" y="0"/>
                  </a:moveTo>
                  <a:lnTo>
                    <a:pt x="132060" y="0"/>
                  </a:lnTo>
                  <a:lnTo>
                    <a:pt x="133202" y="10"/>
                  </a:lnTo>
                  <a:lnTo>
                    <a:pt x="261501" y="10"/>
                  </a:lnTo>
                  <a:close/>
                </a:path>
              </a:pathLst>
            </a:custGeom>
            <a:solidFill>
              <a:srgbClr val="00B140"/>
            </a:solidFill>
          </p:spPr>
          <p:txBody>
            <a:bodyPr wrap="square" lIns="0" tIns="0" rIns="0" bIns="0" rtlCol="0"/>
            <a:lstStyle/>
            <a:p>
              <a:endParaRPr sz="2400">
                <a:latin typeface="Montserrat" pitchFamily="2" charset="-18"/>
              </a:endParaRPr>
            </a:p>
          </p:txBody>
        </p:sp>
        <p:sp>
          <p:nvSpPr>
            <p:cNvPr id="25" name="object 14">
              <a:extLst>
                <a:ext uri="{FF2B5EF4-FFF2-40B4-BE49-F238E27FC236}">
                  <a16:creationId xmlns:a16="http://schemas.microsoft.com/office/drawing/2014/main" id="{6E10218C-73BE-6BD5-D610-FB598F39037D}"/>
                </a:ext>
              </a:extLst>
            </p:cNvPr>
            <p:cNvSpPr/>
            <p:nvPr/>
          </p:nvSpPr>
          <p:spPr>
            <a:xfrm>
              <a:off x="1414557" y="5676938"/>
              <a:ext cx="261620" cy="262255"/>
            </a:xfrm>
            <a:custGeom>
              <a:avLst/>
              <a:gdLst/>
              <a:ahLst/>
              <a:cxnLst/>
              <a:rect l="l" t="t" r="r" b="b"/>
              <a:pathLst>
                <a:path w="261619" h="262254">
                  <a:moveTo>
                    <a:pt x="129622" y="3"/>
                  </a:moveTo>
                  <a:lnTo>
                    <a:pt x="88533" y="6981"/>
                  </a:lnTo>
                  <a:lnTo>
                    <a:pt x="52888" y="26131"/>
                  </a:lnTo>
                  <a:lnTo>
                    <a:pt x="24824" y="55727"/>
                  </a:lnTo>
                  <a:lnTo>
                    <a:pt x="6481" y="94047"/>
                  </a:lnTo>
                  <a:lnTo>
                    <a:pt x="0" y="139365"/>
                  </a:lnTo>
                  <a:lnTo>
                    <a:pt x="1724" y="153776"/>
                  </a:lnTo>
                  <a:lnTo>
                    <a:pt x="15657" y="193518"/>
                  </a:lnTo>
                  <a:lnTo>
                    <a:pt x="40903" y="226195"/>
                  </a:lnTo>
                  <a:lnTo>
                    <a:pt x="75113" y="249459"/>
                  </a:lnTo>
                  <a:lnTo>
                    <a:pt x="115934" y="260959"/>
                  </a:lnTo>
                  <a:lnTo>
                    <a:pt x="130605" y="261772"/>
                  </a:lnTo>
                  <a:lnTo>
                    <a:pt x="261501" y="261772"/>
                  </a:lnTo>
                  <a:lnTo>
                    <a:pt x="261501" y="10"/>
                  </a:lnTo>
                  <a:lnTo>
                    <a:pt x="129622" y="3"/>
                  </a:lnTo>
                  <a:close/>
                </a:path>
                <a:path w="261619" h="262254">
                  <a:moveTo>
                    <a:pt x="261501" y="0"/>
                  </a:moveTo>
                  <a:lnTo>
                    <a:pt x="132060" y="0"/>
                  </a:lnTo>
                  <a:lnTo>
                    <a:pt x="133202" y="10"/>
                  </a:lnTo>
                  <a:lnTo>
                    <a:pt x="261501" y="10"/>
                  </a:lnTo>
                  <a:close/>
                </a:path>
              </a:pathLst>
            </a:custGeom>
            <a:solidFill>
              <a:srgbClr val="00B140"/>
            </a:solidFill>
          </p:spPr>
          <p:txBody>
            <a:bodyPr wrap="square" lIns="0" tIns="0" rIns="0" bIns="0" rtlCol="0"/>
            <a:lstStyle/>
            <a:p>
              <a:endParaRPr sz="2400">
                <a:latin typeface="Montserrat" pitchFamily="2" charset="-18"/>
              </a:endParaRPr>
            </a:p>
          </p:txBody>
        </p:sp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3CBB01F-89FF-588F-F300-FD306C313CC9}"/>
                </a:ext>
              </a:extLst>
            </p:cNvPr>
            <p:cNvSpPr/>
            <p:nvPr/>
          </p:nvSpPr>
          <p:spPr>
            <a:xfrm>
              <a:off x="1411605" y="6436178"/>
              <a:ext cx="261620" cy="262255"/>
            </a:xfrm>
            <a:custGeom>
              <a:avLst/>
              <a:gdLst/>
              <a:ahLst/>
              <a:cxnLst/>
              <a:rect l="l" t="t" r="r" b="b"/>
              <a:pathLst>
                <a:path w="261619" h="262254">
                  <a:moveTo>
                    <a:pt x="129622" y="3"/>
                  </a:moveTo>
                  <a:lnTo>
                    <a:pt x="88533" y="6981"/>
                  </a:lnTo>
                  <a:lnTo>
                    <a:pt x="52888" y="26131"/>
                  </a:lnTo>
                  <a:lnTo>
                    <a:pt x="24824" y="55727"/>
                  </a:lnTo>
                  <a:lnTo>
                    <a:pt x="6481" y="94047"/>
                  </a:lnTo>
                  <a:lnTo>
                    <a:pt x="0" y="139365"/>
                  </a:lnTo>
                  <a:lnTo>
                    <a:pt x="1724" y="153776"/>
                  </a:lnTo>
                  <a:lnTo>
                    <a:pt x="15657" y="193518"/>
                  </a:lnTo>
                  <a:lnTo>
                    <a:pt x="40903" y="226195"/>
                  </a:lnTo>
                  <a:lnTo>
                    <a:pt x="75113" y="249459"/>
                  </a:lnTo>
                  <a:lnTo>
                    <a:pt x="115934" y="260959"/>
                  </a:lnTo>
                  <a:lnTo>
                    <a:pt x="130605" y="261772"/>
                  </a:lnTo>
                  <a:lnTo>
                    <a:pt x="261501" y="261772"/>
                  </a:lnTo>
                  <a:lnTo>
                    <a:pt x="261501" y="10"/>
                  </a:lnTo>
                  <a:lnTo>
                    <a:pt x="129622" y="3"/>
                  </a:lnTo>
                  <a:close/>
                </a:path>
                <a:path w="261619" h="262254">
                  <a:moveTo>
                    <a:pt x="261501" y="0"/>
                  </a:moveTo>
                  <a:lnTo>
                    <a:pt x="132060" y="0"/>
                  </a:lnTo>
                  <a:lnTo>
                    <a:pt x="133202" y="10"/>
                  </a:lnTo>
                  <a:lnTo>
                    <a:pt x="261501" y="10"/>
                  </a:lnTo>
                  <a:close/>
                </a:path>
              </a:pathLst>
            </a:custGeom>
            <a:solidFill>
              <a:srgbClr val="00B140"/>
            </a:solidFill>
          </p:spPr>
          <p:txBody>
            <a:bodyPr wrap="square" lIns="0" tIns="0" rIns="0" bIns="0" rtlCol="0"/>
            <a:lstStyle/>
            <a:p>
              <a:endParaRPr sz="2400">
                <a:latin typeface="Montserrat" pitchFamily="2" charset="-18"/>
              </a:endParaRPr>
            </a:p>
          </p:txBody>
        </p:sp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9FCEB3EC-DC60-6688-2235-0FF4530673E2}"/>
                </a:ext>
              </a:extLst>
            </p:cNvPr>
            <p:cNvSpPr txBox="1"/>
            <p:nvPr/>
          </p:nvSpPr>
          <p:spPr>
            <a:xfrm>
              <a:off x="1898650" y="2838519"/>
              <a:ext cx="9556288" cy="5385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</a:rPr>
                <a:t>Fejlesztések az Örs Vezér téren: </a:t>
              </a:r>
              <a:r>
                <a:rPr lang="hu-HU" sz="2400" b="1" dirty="0">
                  <a:solidFill>
                    <a:srgbClr val="001388"/>
                  </a:solidFill>
                  <a:latin typeface="Montserrat" pitchFamily="2" charset="-18"/>
                </a:rPr>
                <a:t>jobb és láthatóbb kitáblázás a 10-es busz számára</a:t>
              </a:r>
            </a:p>
            <a:p>
              <a:pPr algn="just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</a:rPr>
                <a:t>Standionoktól </a:t>
              </a:r>
              <a:r>
                <a:rPr lang="hu-HU" sz="2400" b="1" dirty="0">
                  <a:solidFill>
                    <a:srgbClr val="001388"/>
                  </a:solidFill>
                  <a:latin typeface="Montserrat" pitchFamily="2" charset="-18"/>
                </a:rPr>
                <a:t>10E</a:t>
              </a: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</a:rPr>
                <a:t> </a:t>
              </a:r>
              <a:r>
                <a:rPr lang="hu-HU" sz="2400" b="1" dirty="0">
                  <a:solidFill>
                    <a:srgbClr val="001388"/>
                  </a:solidFill>
                  <a:latin typeface="Montserrat" pitchFamily="2" charset="-18"/>
                </a:rPr>
                <a:t>különjárat – </a:t>
              </a: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</a:rPr>
                <a:t>direkt Stadionok – Hungexpo járat megrendelés esetén</a:t>
              </a:r>
            </a:p>
            <a:p>
              <a:pPr algn="just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hu-HU" sz="2400" b="1" dirty="0">
                  <a:solidFill>
                    <a:srgbClr val="001388"/>
                  </a:solidFill>
                  <a:latin typeface="Montserrat" pitchFamily="2" charset="-18"/>
                </a:rPr>
                <a:t>Museum Events </a:t>
              </a: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</a:rPr>
                <a:t>együttműködés – helyszínbérlés támogatás</a:t>
              </a:r>
            </a:p>
            <a:p>
              <a:pPr algn="just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hu-HU" sz="2400" b="1" dirty="0">
                  <a:solidFill>
                    <a:srgbClr val="001388"/>
                  </a:solidFill>
                  <a:latin typeface="Montserrat" pitchFamily="2" charset="-18"/>
                </a:rPr>
                <a:t>BUD Airport </a:t>
              </a: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</a:rPr>
                <a:t>együttműködés – kedvezményes csomagárak</a:t>
              </a:r>
            </a:p>
            <a:p>
              <a:pPr algn="just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</a:rPr>
                <a:t>Kongresszusok estén </a:t>
              </a:r>
              <a:r>
                <a:rPr lang="hu-HU" sz="2400" b="1" dirty="0">
                  <a:solidFill>
                    <a:srgbClr val="001388"/>
                  </a:solidFill>
                  <a:latin typeface="Montserrat" pitchFamily="2" charset="-18"/>
                </a:rPr>
                <a:t>együttműködési megállapodások </a:t>
              </a: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</a:rPr>
                <a:t>hazai attrakciókkal, szolgáltatókkal</a:t>
              </a:r>
            </a:p>
          </p:txBody>
        </p:sp>
      </p:grpSp>
      <p:sp>
        <p:nvSpPr>
          <p:cNvPr id="4" name="object 2">
            <a:extLst>
              <a:ext uri="{FF2B5EF4-FFF2-40B4-BE49-F238E27FC236}">
                <a16:creationId xmlns:a16="http://schemas.microsoft.com/office/drawing/2014/main" id="{4D9382AD-8B95-CA86-707F-D56FF89A81C8}"/>
              </a:ext>
            </a:extLst>
          </p:cNvPr>
          <p:cNvSpPr txBox="1"/>
          <p:nvPr/>
        </p:nvSpPr>
        <p:spPr>
          <a:xfrm>
            <a:off x="1380902" y="913851"/>
            <a:ext cx="15523280" cy="738664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defPPr>
              <a:defRPr lang="hu-HU"/>
            </a:defPPr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 i="0">
                <a:solidFill>
                  <a:srgbClr val="001489"/>
                </a:solidFill>
                <a:latin typeface="Montserrat"/>
                <a:ea typeface="+mj-ea"/>
                <a:cs typeface="Kan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</a:lvl9pPr>
          </a:lstStyle>
          <a:p>
            <a:r>
              <a:rPr lang="hu-HU" dirty="0"/>
              <a:t>Fejlesztések</a:t>
            </a:r>
            <a:endParaRPr dirty="0"/>
          </a:p>
        </p:txBody>
      </p:sp>
      <p:pic>
        <p:nvPicPr>
          <p:cNvPr id="7" name="Kép 6" descr="A képen Betűtípus, szöveg, Grafika, képernyőkép látható&#10;&#10;Automatikusan generált leírás">
            <a:extLst>
              <a:ext uri="{FF2B5EF4-FFF2-40B4-BE49-F238E27FC236}">
                <a16:creationId xmlns:a16="http://schemas.microsoft.com/office/drawing/2014/main" id="{D702FF18-6D59-603D-332D-B55E6D0F0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505" y="10216024"/>
            <a:ext cx="2743700" cy="1211314"/>
          </a:xfrm>
          <a:prstGeom prst="rect">
            <a:avLst/>
          </a:prstGeom>
        </p:spPr>
      </p:pic>
      <p:sp>
        <p:nvSpPr>
          <p:cNvPr id="14" name="Ellipszis 13">
            <a:extLst>
              <a:ext uri="{FF2B5EF4-FFF2-40B4-BE49-F238E27FC236}">
                <a16:creationId xmlns:a16="http://schemas.microsoft.com/office/drawing/2014/main" id="{A9A2D7AC-C50E-B52A-2843-E22D2359EE37}"/>
              </a:ext>
            </a:extLst>
          </p:cNvPr>
          <p:cNvSpPr/>
          <p:nvPr/>
        </p:nvSpPr>
        <p:spPr>
          <a:xfrm>
            <a:off x="9476935" y="1574213"/>
            <a:ext cx="495290" cy="524557"/>
          </a:xfrm>
          <a:prstGeom prst="ellipse">
            <a:avLst/>
          </a:prstGeom>
          <a:solidFill>
            <a:srgbClr val="00B140"/>
          </a:solidFill>
        </p:spPr>
        <p:txBody>
          <a:bodyPr wrap="square" lIns="0" tIns="0" rIns="0" bIns="0" rtlCol="0"/>
          <a:lstStyle/>
          <a:p>
            <a:endParaRPr lang="hu-HU" sz="1801">
              <a:solidFill>
                <a:schemeClr val="tx1"/>
              </a:solidFill>
            </a:endParaRPr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B6C622F8-0671-8812-4B3D-B131AA923E2A}"/>
              </a:ext>
            </a:extLst>
          </p:cNvPr>
          <p:cNvSpPr/>
          <p:nvPr/>
        </p:nvSpPr>
        <p:spPr>
          <a:xfrm>
            <a:off x="10190429" y="468118"/>
            <a:ext cx="1102996" cy="1077740"/>
          </a:xfrm>
          <a:prstGeom prst="ellipse">
            <a:avLst/>
          </a:prstGeom>
          <a:solidFill>
            <a:srgbClr val="001388"/>
          </a:solidFill>
          <a:ln>
            <a:solidFill>
              <a:srgbClr val="0013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 descr="A képen épület, vonat, ég, szöveg látható&#10;&#10;Automatikusan generált leírás">
            <a:extLst>
              <a:ext uri="{FF2B5EF4-FFF2-40B4-BE49-F238E27FC236}">
                <a16:creationId xmlns:a16="http://schemas.microsoft.com/office/drawing/2014/main" id="{9B5AC455-63F1-DBFC-90A1-F65F853DCA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7" t="33633" r="22404" b="5442"/>
          <a:stretch/>
        </p:blipFill>
        <p:spPr>
          <a:xfrm>
            <a:off x="13825422" y="2532725"/>
            <a:ext cx="4065291" cy="62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82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20" descr="A képen szöveg látható&#10;&#10;Automatikusan generált leírás">
            <a:extLst>
              <a:ext uri="{FF2B5EF4-FFF2-40B4-BE49-F238E27FC236}">
                <a16:creationId xmlns:a16="http://schemas.microsoft.com/office/drawing/2014/main" id="{DFDD05D7-63D5-BCBE-2FA9-8D211BF4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450" y="9255494"/>
            <a:ext cx="3785632" cy="167306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15935" y="3017747"/>
            <a:ext cx="12232581" cy="66204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26200"/>
              </a:lnSpc>
            </a:pPr>
            <a:r>
              <a:rPr lang="hu-HU" sz="3600" b="1" dirty="0">
                <a:solidFill>
                  <a:srgbClr val="001388"/>
                </a:solidFill>
                <a:cs typeface="Kanit"/>
              </a:rPr>
              <a:t>A program célja:</a:t>
            </a:r>
            <a:r>
              <a:rPr lang="hu-HU" sz="3600" b="1" dirty="0">
                <a:solidFill>
                  <a:srgbClr val="001388"/>
                </a:solidFill>
                <a:latin typeface="Kanit" pitchFamily="2" charset="-34"/>
                <a:cs typeface="Kanit" pitchFamily="2" charset="-34"/>
              </a:rPr>
              <a:t> </a:t>
            </a:r>
            <a:endParaRPr lang="en-US" sz="3600" b="1" dirty="0">
              <a:solidFill>
                <a:srgbClr val="001388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D2CD5DCB-8F81-7055-6D7F-8302E1251450}"/>
              </a:ext>
            </a:extLst>
          </p:cNvPr>
          <p:cNvSpPr/>
          <p:nvPr/>
        </p:nvSpPr>
        <p:spPr>
          <a:xfrm>
            <a:off x="16086854" y="9507067"/>
            <a:ext cx="3208127" cy="1413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D406AB78-9827-9A2E-00E7-412202429354}"/>
              </a:ext>
            </a:extLst>
          </p:cNvPr>
          <p:cNvSpPr/>
          <p:nvPr/>
        </p:nvSpPr>
        <p:spPr>
          <a:xfrm>
            <a:off x="345233" y="3217639"/>
            <a:ext cx="261620" cy="262255"/>
          </a:xfrm>
          <a:custGeom>
            <a:avLst/>
            <a:gdLst/>
            <a:ahLst/>
            <a:cxnLst/>
            <a:rect l="l" t="t" r="r" b="b"/>
            <a:pathLst>
              <a:path w="261619" h="262254">
                <a:moveTo>
                  <a:pt x="129622" y="3"/>
                </a:moveTo>
                <a:lnTo>
                  <a:pt x="88533" y="6981"/>
                </a:lnTo>
                <a:lnTo>
                  <a:pt x="52888" y="26131"/>
                </a:lnTo>
                <a:lnTo>
                  <a:pt x="24824" y="55727"/>
                </a:lnTo>
                <a:lnTo>
                  <a:pt x="6481" y="94047"/>
                </a:lnTo>
                <a:lnTo>
                  <a:pt x="0" y="139365"/>
                </a:lnTo>
                <a:lnTo>
                  <a:pt x="1724" y="153776"/>
                </a:lnTo>
                <a:lnTo>
                  <a:pt x="15657" y="193518"/>
                </a:lnTo>
                <a:lnTo>
                  <a:pt x="40903" y="226195"/>
                </a:lnTo>
                <a:lnTo>
                  <a:pt x="75113" y="249459"/>
                </a:lnTo>
                <a:lnTo>
                  <a:pt x="115934" y="260959"/>
                </a:lnTo>
                <a:lnTo>
                  <a:pt x="130605" y="261772"/>
                </a:lnTo>
                <a:lnTo>
                  <a:pt x="261501" y="261772"/>
                </a:lnTo>
                <a:lnTo>
                  <a:pt x="261501" y="10"/>
                </a:lnTo>
                <a:lnTo>
                  <a:pt x="129622" y="3"/>
                </a:lnTo>
                <a:close/>
              </a:path>
              <a:path w="261619" h="262254">
                <a:moveTo>
                  <a:pt x="261501" y="0"/>
                </a:moveTo>
                <a:lnTo>
                  <a:pt x="132060" y="0"/>
                </a:lnTo>
                <a:lnTo>
                  <a:pt x="133202" y="10"/>
                </a:lnTo>
                <a:lnTo>
                  <a:pt x="261501" y="10"/>
                </a:lnTo>
                <a:close/>
              </a:path>
            </a:pathLst>
          </a:custGeom>
          <a:solidFill>
            <a:srgbClr val="00B1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F3B7B2EE-6D12-1214-945C-AD80384AEC64}"/>
              </a:ext>
            </a:extLst>
          </p:cNvPr>
          <p:cNvSpPr txBox="1"/>
          <p:nvPr/>
        </p:nvSpPr>
        <p:spPr>
          <a:xfrm>
            <a:off x="815935" y="4333628"/>
            <a:ext cx="112382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spc="35" dirty="0">
                <a:solidFill>
                  <a:srgbClr val="001388"/>
                </a:solidFill>
                <a:latin typeface="Montserrat"/>
                <a:cs typeface="Verdana"/>
              </a:rPr>
              <a:t>Turizmus ösztönzése a hivatásturisztikai szegmensben</a:t>
            </a:r>
            <a:endParaRPr lang="hu-HU" sz="2400" spc="35" dirty="0">
              <a:solidFill>
                <a:srgbClr val="001388"/>
              </a:solidFill>
              <a:latin typeface="Montserrat" pitchFamily="2" charset="-18"/>
              <a:cs typeface="Verdana"/>
            </a:endParaRPr>
          </a:p>
          <a:p>
            <a:pPr algn="just"/>
            <a:endParaRPr lang="hu-HU" sz="2400" spc="35" dirty="0">
              <a:solidFill>
                <a:srgbClr val="001388"/>
              </a:solidFill>
              <a:latin typeface="Montserrat"/>
              <a:cs typeface="Arial"/>
            </a:endParaRPr>
          </a:p>
          <a:p>
            <a:pPr algn="just"/>
            <a:r>
              <a:rPr lang="hu-HU" sz="2400" spc="35" dirty="0">
                <a:solidFill>
                  <a:srgbClr val="001388"/>
                </a:solidFill>
                <a:latin typeface="Montserrat"/>
                <a:cs typeface="Arial"/>
              </a:rPr>
              <a:t>Minél</a:t>
            </a:r>
            <a:r>
              <a:rPr lang="hu-HU" sz="2400" spc="35" dirty="0">
                <a:solidFill>
                  <a:srgbClr val="001388"/>
                </a:solidFill>
                <a:latin typeface="Montserrat"/>
              </a:rPr>
              <a:t> több nemzetközi szakmai konferencia és világkongresszus kerüljön megszervezésre magyarországi helyszíneken</a:t>
            </a:r>
          </a:p>
          <a:p>
            <a:pPr algn="just"/>
            <a:endParaRPr lang="hu-HU" sz="2400" spc="35" dirty="0">
              <a:solidFill>
                <a:srgbClr val="001388"/>
              </a:solidFill>
              <a:latin typeface="Montserrat"/>
            </a:endParaRPr>
          </a:p>
          <a:p>
            <a:pPr algn="just"/>
            <a:r>
              <a:rPr lang="hu-HU" sz="2400" spc="35" dirty="0">
                <a:solidFill>
                  <a:srgbClr val="001388"/>
                </a:solidFill>
                <a:latin typeface="Montserrat"/>
              </a:rPr>
              <a:t>Pályázáshoz egy helyi szakmai szervezet támogatása kiemelten fontos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77824A2C-569A-8DA2-9411-2CB5033099C5}"/>
              </a:ext>
            </a:extLst>
          </p:cNvPr>
          <p:cNvSpPr txBox="1"/>
          <p:nvPr/>
        </p:nvSpPr>
        <p:spPr>
          <a:xfrm>
            <a:off x="815935" y="981423"/>
            <a:ext cx="15523280" cy="738664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defPPr>
              <a:defRPr lang="hu-HU"/>
            </a:defPPr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 i="0">
                <a:solidFill>
                  <a:srgbClr val="001489"/>
                </a:solidFill>
                <a:latin typeface="Montserrat"/>
                <a:ea typeface="+mj-ea"/>
                <a:cs typeface="Kan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</a:lvl9pPr>
          </a:lstStyle>
          <a:p>
            <a:r>
              <a:rPr lang="hu-HU" dirty="0"/>
              <a:t>Hivatásturisztikai Együttműködési Program</a:t>
            </a:r>
            <a:endParaRPr dirty="0"/>
          </a:p>
        </p:txBody>
      </p:sp>
      <p:pic>
        <p:nvPicPr>
          <p:cNvPr id="4" name="Kép 3" descr="A képen szöveg látható&#10;&#10;Automatikusan generált leírás">
            <a:extLst>
              <a:ext uri="{FF2B5EF4-FFF2-40B4-BE49-F238E27FC236}">
                <a16:creationId xmlns:a16="http://schemas.microsoft.com/office/drawing/2014/main" id="{AF811A93-3F67-53FC-3E15-51CFB5BEA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850" y="9407894"/>
            <a:ext cx="3785632" cy="1673069"/>
          </a:xfrm>
          <a:prstGeom prst="rect">
            <a:avLst/>
          </a:prstGeom>
        </p:spPr>
      </p:pic>
      <p:pic>
        <p:nvPicPr>
          <p:cNvPr id="6" name="Kép 5" descr="A képen ruházat, személy, nő, Emberi arc látható&#10;&#10;Automatikusan generált leírás">
            <a:extLst>
              <a:ext uri="{FF2B5EF4-FFF2-40B4-BE49-F238E27FC236}">
                <a16:creationId xmlns:a16="http://schemas.microsoft.com/office/drawing/2014/main" id="{9DA36FE1-A037-C317-B2E3-B678FF7A3A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761" y="3324913"/>
            <a:ext cx="7559339" cy="503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04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3">
            <a:extLst>
              <a:ext uri="{FF2B5EF4-FFF2-40B4-BE49-F238E27FC236}">
                <a16:creationId xmlns:a16="http://schemas.microsoft.com/office/drawing/2014/main" id="{B9E01947-E3AF-1193-B9FB-B71921D8FFDB}"/>
              </a:ext>
            </a:extLst>
          </p:cNvPr>
          <p:cNvSpPr/>
          <p:nvPr/>
        </p:nvSpPr>
        <p:spPr>
          <a:xfrm>
            <a:off x="1447800" y="3223250"/>
            <a:ext cx="261620" cy="262255"/>
          </a:xfrm>
          <a:custGeom>
            <a:avLst/>
            <a:gdLst/>
            <a:ahLst/>
            <a:cxnLst/>
            <a:rect l="l" t="t" r="r" b="b"/>
            <a:pathLst>
              <a:path w="261619" h="262254">
                <a:moveTo>
                  <a:pt x="129622" y="3"/>
                </a:moveTo>
                <a:lnTo>
                  <a:pt x="88533" y="6981"/>
                </a:lnTo>
                <a:lnTo>
                  <a:pt x="52888" y="26131"/>
                </a:lnTo>
                <a:lnTo>
                  <a:pt x="24824" y="55727"/>
                </a:lnTo>
                <a:lnTo>
                  <a:pt x="6481" y="94047"/>
                </a:lnTo>
                <a:lnTo>
                  <a:pt x="0" y="139365"/>
                </a:lnTo>
                <a:lnTo>
                  <a:pt x="1724" y="153776"/>
                </a:lnTo>
                <a:lnTo>
                  <a:pt x="15657" y="193518"/>
                </a:lnTo>
                <a:lnTo>
                  <a:pt x="40903" y="226195"/>
                </a:lnTo>
                <a:lnTo>
                  <a:pt x="75113" y="249459"/>
                </a:lnTo>
                <a:lnTo>
                  <a:pt x="115934" y="260959"/>
                </a:lnTo>
                <a:lnTo>
                  <a:pt x="130605" y="261772"/>
                </a:lnTo>
                <a:lnTo>
                  <a:pt x="261501" y="261772"/>
                </a:lnTo>
                <a:lnTo>
                  <a:pt x="261501" y="10"/>
                </a:lnTo>
                <a:lnTo>
                  <a:pt x="129622" y="3"/>
                </a:lnTo>
                <a:close/>
              </a:path>
              <a:path w="261619" h="262254">
                <a:moveTo>
                  <a:pt x="261501" y="0"/>
                </a:moveTo>
                <a:lnTo>
                  <a:pt x="132060" y="0"/>
                </a:lnTo>
                <a:lnTo>
                  <a:pt x="133202" y="10"/>
                </a:lnTo>
                <a:lnTo>
                  <a:pt x="261501" y="10"/>
                </a:lnTo>
                <a:close/>
              </a:path>
            </a:pathLst>
          </a:custGeom>
          <a:solidFill>
            <a:srgbClr val="00B140"/>
          </a:solidFill>
        </p:spPr>
        <p:txBody>
          <a:bodyPr wrap="square" lIns="0" tIns="0" rIns="0" bIns="0" rtlCol="0"/>
          <a:lstStyle/>
          <a:p>
            <a:endParaRPr sz="2400">
              <a:latin typeface="Montserrat" pitchFamily="2" charset="-18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02560009-DD6F-E173-5E06-5D801C088CED}"/>
              </a:ext>
            </a:extLst>
          </p:cNvPr>
          <p:cNvSpPr/>
          <p:nvPr/>
        </p:nvSpPr>
        <p:spPr>
          <a:xfrm>
            <a:off x="1447800" y="6181915"/>
            <a:ext cx="261620" cy="262255"/>
          </a:xfrm>
          <a:custGeom>
            <a:avLst/>
            <a:gdLst/>
            <a:ahLst/>
            <a:cxnLst/>
            <a:rect l="l" t="t" r="r" b="b"/>
            <a:pathLst>
              <a:path w="261619" h="262254">
                <a:moveTo>
                  <a:pt x="129622" y="3"/>
                </a:moveTo>
                <a:lnTo>
                  <a:pt x="88533" y="6981"/>
                </a:lnTo>
                <a:lnTo>
                  <a:pt x="52888" y="26131"/>
                </a:lnTo>
                <a:lnTo>
                  <a:pt x="24824" y="55727"/>
                </a:lnTo>
                <a:lnTo>
                  <a:pt x="6481" y="94047"/>
                </a:lnTo>
                <a:lnTo>
                  <a:pt x="0" y="139365"/>
                </a:lnTo>
                <a:lnTo>
                  <a:pt x="1724" y="153776"/>
                </a:lnTo>
                <a:lnTo>
                  <a:pt x="15657" y="193518"/>
                </a:lnTo>
                <a:lnTo>
                  <a:pt x="40903" y="226195"/>
                </a:lnTo>
                <a:lnTo>
                  <a:pt x="75113" y="249459"/>
                </a:lnTo>
                <a:lnTo>
                  <a:pt x="115934" y="260959"/>
                </a:lnTo>
                <a:lnTo>
                  <a:pt x="130605" y="261772"/>
                </a:lnTo>
                <a:lnTo>
                  <a:pt x="261501" y="261772"/>
                </a:lnTo>
                <a:lnTo>
                  <a:pt x="261501" y="10"/>
                </a:lnTo>
                <a:lnTo>
                  <a:pt x="129622" y="3"/>
                </a:lnTo>
                <a:close/>
              </a:path>
              <a:path w="261619" h="262254">
                <a:moveTo>
                  <a:pt x="261501" y="0"/>
                </a:moveTo>
                <a:lnTo>
                  <a:pt x="132060" y="0"/>
                </a:lnTo>
                <a:lnTo>
                  <a:pt x="133202" y="10"/>
                </a:lnTo>
                <a:lnTo>
                  <a:pt x="261501" y="10"/>
                </a:lnTo>
                <a:close/>
              </a:path>
            </a:pathLst>
          </a:custGeom>
          <a:solidFill>
            <a:srgbClr val="00B140"/>
          </a:solidFill>
        </p:spPr>
        <p:txBody>
          <a:bodyPr wrap="square" lIns="0" tIns="0" rIns="0" bIns="0" rtlCol="0"/>
          <a:lstStyle/>
          <a:p>
            <a:endParaRPr sz="2400">
              <a:latin typeface="Montserrat" pitchFamily="2" charset="-18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FCEB3EC-DC60-6688-2235-0FF4530673E2}"/>
              </a:ext>
            </a:extLst>
          </p:cNvPr>
          <p:cNvSpPr txBox="1"/>
          <p:nvPr/>
        </p:nvSpPr>
        <p:spPr>
          <a:xfrm>
            <a:off x="1919914" y="3127537"/>
            <a:ext cx="17911136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hu-HU" sz="2400" dirty="0">
                <a:solidFill>
                  <a:srgbClr val="001388"/>
                </a:solidFill>
                <a:latin typeface="Montserrat" pitchFamily="2" charset="-18"/>
              </a:rPr>
              <a:t>A Budapest </a:t>
            </a:r>
            <a:r>
              <a:rPr lang="hu-HU" sz="2400" dirty="0" err="1">
                <a:solidFill>
                  <a:srgbClr val="001388"/>
                </a:solidFill>
                <a:latin typeface="Montserrat" pitchFamily="2" charset="-18"/>
              </a:rPr>
              <a:t>Convention</a:t>
            </a:r>
            <a:r>
              <a:rPr lang="hu-HU" sz="2400" dirty="0">
                <a:solidFill>
                  <a:srgbClr val="001388"/>
                </a:solidFill>
                <a:latin typeface="Montserrat" pitchFamily="2" charset="-18"/>
              </a:rPr>
              <a:t> </a:t>
            </a:r>
            <a:r>
              <a:rPr lang="hu-HU" sz="2400" dirty="0" err="1">
                <a:solidFill>
                  <a:srgbClr val="001388"/>
                </a:solidFill>
                <a:latin typeface="Montserrat" pitchFamily="2" charset="-18"/>
              </a:rPr>
              <a:t>Bureau</a:t>
            </a:r>
            <a:r>
              <a:rPr lang="hu-HU" sz="2400" dirty="0">
                <a:solidFill>
                  <a:srgbClr val="001388"/>
                </a:solidFill>
                <a:latin typeface="Montserrat" pitchFamily="2" charset="-18"/>
              </a:rPr>
              <a:t> aktívan támogatja a MICE szektor fenntarthatóságát Magyarországon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hu-HU" sz="2400" dirty="0">
                <a:solidFill>
                  <a:srgbClr val="001388"/>
                </a:solidFill>
                <a:latin typeface="Montserrat" pitchFamily="2" charset="-18"/>
              </a:rPr>
              <a:t>Nemzetközi tanácsadóval együttműködve megalkotott egy </a:t>
            </a:r>
            <a:r>
              <a:rPr lang="hu-HU" sz="2400" b="1" dirty="0" err="1">
                <a:solidFill>
                  <a:srgbClr val="001388"/>
                </a:solidFill>
                <a:latin typeface="Montserrat" pitchFamily="2" charset="-18"/>
              </a:rPr>
              <a:t>Sustainability</a:t>
            </a:r>
            <a:r>
              <a:rPr lang="hu-HU" sz="2400" b="1" dirty="0">
                <a:solidFill>
                  <a:srgbClr val="001388"/>
                </a:solidFill>
                <a:latin typeface="Montserrat" pitchFamily="2" charset="-18"/>
              </a:rPr>
              <a:t> </a:t>
            </a:r>
            <a:r>
              <a:rPr lang="hu-HU" sz="2400" b="1" dirty="0" err="1">
                <a:solidFill>
                  <a:srgbClr val="001388"/>
                </a:solidFill>
                <a:latin typeface="Montserrat" pitchFamily="2" charset="-18"/>
              </a:rPr>
              <a:t>Guidelinet</a:t>
            </a:r>
            <a:r>
              <a:rPr lang="hu-HU" sz="2400" dirty="0">
                <a:solidFill>
                  <a:srgbClr val="001388"/>
                </a:solidFill>
                <a:latin typeface="Montserrat" pitchFamily="2" charset="-18"/>
              </a:rPr>
              <a:t>, melynek célja: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hu-HU" sz="2400" dirty="0">
                <a:solidFill>
                  <a:srgbClr val="001388"/>
                </a:solidFill>
                <a:latin typeface="Montserrat" pitchFamily="2" charset="-18"/>
              </a:rPr>
              <a:t>           - a desztináció fenntarthatóbbá tétele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hu-HU" sz="2400" b="1" dirty="0">
                <a:solidFill>
                  <a:srgbClr val="001388"/>
                </a:solidFill>
                <a:latin typeface="Montserrat" pitchFamily="2" charset="-18"/>
              </a:rPr>
              <a:t>	</a:t>
            </a:r>
            <a:r>
              <a:rPr lang="hu-HU" sz="2400" dirty="0">
                <a:solidFill>
                  <a:srgbClr val="001388"/>
                </a:solidFill>
                <a:latin typeface="Montserrat" pitchFamily="2" charset="-18"/>
              </a:rPr>
              <a:t>-</a:t>
            </a:r>
            <a:r>
              <a:rPr lang="hu-HU" sz="2400" b="1" dirty="0">
                <a:solidFill>
                  <a:srgbClr val="001388"/>
                </a:solidFill>
                <a:latin typeface="Montserrat" pitchFamily="2" charset="-18"/>
              </a:rPr>
              <a:t> </a:t>
            </a:r>
            <a:r>
              <a:rPr lang="hu-HU" sz="2400" dirty="0">
                <a:solidFill>
                  <a:srgbClr val="001388"/>
                </a:solidFill>
                <a:latin typeface="Montserrat" pitchFamily="2" charset="-18"/>
              </a:rPr>
              <a:t>szakmai szereplők széleskörű bevonása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hu-HU" sz="2400" dirty="0">
                <a:solidFill>
                  <a:srgbClr val="001388"/>
                </a:solidFill>
                <a:latin typeface="Montserrat" pitchFamily="2" charset="-18"/>
              </a:rPr>
              <a:t>	- zöldebb út kiválasztása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hu-HU" sz="2400" b="1" dirty="0">
                <a:solidFill>
                  <a:srgbClr val="001388"/>
                </a:solidFill>
                <a:latin typeface="Montserrat" pitchFamily="2" charset="-18"/>
              </a:rPr>
              <a:t>Fenntarthatósági intézkedések: </a:t>
            </a:r>
            <a:r>
              <a:rPr lang="hu-HU" sz="2400" dirty="0">
                <a:solidFill>
                  <a:srgbClr val="001388"/>
                </a:solidFill>
                <a:latin typeface="Montserrat" pitchFamily="2" charset="-18"/>
              </a:rPr>
              <a:t>társadalmi, környezetvédelmi, gazdasági és kormányzati területekre fókuszálnak</a:t>
            </a:r>
          </a:p>
          <a:p>
            <a:pPr marL="1257300" lvl="2" indent="-342900" algn="just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­"/>
            </a:pPr>
            <a:r>
              <a:rPr lang="hu-HU" sz="2400" dirty="0">
                <a:solidFill>
                  <a:srgbClr val="001388"/>
                </a:solidFill>
                <a:latin typeface="Montserrat" pitchFamily="2" charset="-18"/>
              </a:rPr>
              <a:t>környezetbarát gyakorlatok elfogadása (megújuló energiaforrások, műanyagok)</a:t>
            </a:r>
          </a:p>
          <a:p>
            <a:pPr marL="1257300" lvl="2" indent="-342900" algn="just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­"/>
            </a:pPr>
            <a:r>
              <a:rPr lang="hu-HU" sz="2400" dirty="0">
                <a:solidFill>
                  <a:srgbClr val="001388"/>
                </a:solidFill>
                <a:latin typeface="Montserrat" pitchFamily="2" charset="-18"/>
              </a:rPr>
              <a:t>helyi vállalkozások támogatása</a:t>
            </a:r>
          </a:p>
          <a:p>
            <a:pPr marL="1257300" lvl="2" indent="-342900" algn="just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­"/>
            </a:pPr>
            <a:r>
              <a:rPr lang="hu-HU" sz="2400" dirty="0">
                <a:solidFill>
                  <a:srgbClr val="001388"/>
                </a:solidFill>
                <a:latin typeface="Montserrat" pitchFamily="2" charset="-18"/>
              </a:rPr>
              <a:t>fenntartható foglalkoztatási lehetőségek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hu-HU" sz="2400" dirty="0">
              <a:solidFill>
                <a:srgbClr val="001388"/>
              </a:solidFill>
              <a:latin typeface="Montserrat" pitchFamily="2" charset="-18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4D9382AD-8B95-CA86-707F-D56FF89A81C8}"/>
              </a:ext>
            </a:extLst>
          </p:cNvPr>
          <p:cNvSpPr txBox="1"/>
          <p:nvPr/>
        </p:nvSpPr>
        <p:spPr>
          <a:xfrm>
            <a:off x="1447800" y="1109174"/>
            <a:ext cx="15523280" cy="738664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defPPr>
              <a:defRPr lang="hu-HU"/>
            </a:defPPr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 i="0">
                <a:solidFill>
                  <a:srgbClr val="001489"/>
                </a:solidFill>
                <a:latin typeface="Montserrat"/>
                <a:ea typeface="+mj-ea"/>
                <a:cs typeface="Kan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</a:lvl9pPr>
          </a:lstStyle>
          <a:p>
            <a:r>
              <a:rPr lang="hu-HU" dirty="0"/>
              <a:t>Fenntarthatóság és edukáció</a:t>
            </a:r>
            <a:endParaRPr dirty="0"/>
          </a:p>
        </p:txBody>
      </p:sp>
      <p:pic>
        <p:nvPicPr>
          <p:cNvPr id="7" name="Kép 6" descr="A képen Betűtípus, szöveg, Grafika, képernyőkép látható&#10;&#10;Automatikusan generált leírás">
            <a:extLst>
              <a:ext uri="{FF2B5EF4-FFF2-40B4-BE49-F238E27FC236}">
                <a16:creationId xmlns:a16="http://schemas.microsoft.com/office/drawing/2014/main" id="{D702FF18-6D59-603D-332D-B55E6D0F0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505" y="10216024"/>
            <a:ext cx="2743700" cy="1211314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09E78D59-31D0-800B-BA1C-966CDDC5D9ED}"/>
              </a:ext>
            </a:extLst>
          </p:cNvPr>
          <p:cNvSpPr/>
          <p:nvPr/>
        </p:nvSpPr>
        <p:spPr>
          <a:xfrm rot="8447690">
            <a:off x="-380619" y="9381263"/>
            <a:ext cx="1775107" cy="3121665"/>
          </a:xfrm>
          <a:custGeom>
            <a:avLst/>
            <a:gdLst/>
            <a:ahLst/>
            <a:cxnLst/>
            <a:rect l="l" t="t" r="r" b="b"/>
            <a:pathLst>
              <a:path w="1021715" h="2042160">
                <a:moveTo>
                  <a:pt x="1020900" y="0"/>
                </a:moveTo>
                <a:lnTo>
                  <a:pt x="937169" y="3384"/>
                </a:lnTo>
                <a:lnTo>
                  <a:pt x="855303" y="13361"/>
                </a:lnTo>
                <a:lnTo>
                  <a:pt x="775563" y="29669"/>
                </a:lnTo>
                <a:lnTo>
                  <a:pt x="698214" y="52045"/>
                </a:lnTo>
                <a:lnTo>
                  <a:pt x="623516" y="80226"/>
                </a:lnTo>
                <a:lnTo>
                  <a:pt x="551734" y="113949"/>
                </a:lnTo>
                <a:lnTo>
                  <a:pt x="483130" y="152952"/>
                </a:lnTo>
                <a:lnTo>
                  <a:pt x="417966" y="196972"/>
                </a:lnTo>
                <a:lnTo>
                  <a:pt x="356506" y="245747"/>
                </a:lnTo>
                <a:lnTo>
                  <a:pt x="299011" y="299013"/>
                </a:lnTo>
                <a:lnTo>
                  <a:pt x="245746" y="356507"/>
                </a:lnTo>
                <a:lnTo>
                  <a:pt x="196972" y="417968"/>
                </a:lnTo>
                <a:lnTo>
                  <a:pt x="152952" y="483133"/>
                </a:lnTo>
                <a:lnTo>
                  <a:pt x="113949" y="551738"/>
                </a:lnTo>
                <a:lnTo>
                  <a:pt x="80226" y="623521"/>
                </a:lnTo>
                <a:lnTo>
                  <a:pt x="52045" y="698219"/>
                </a:lnTo>
                <a:lnTo>
                  <a:pt x="29669" y="775570"/>
                </a:lnTo>
                <a:lnTo>
                  <a:pt x="13361" y="855311"/>
                </a:lnTo>
                <a:lnTo>
                  <a:pt x="3384" y="937178"/>
                </a:lnTo>
                <a:lnTo>
                  <a:pt x="0" y="1020911"/>
                </a:lnTo>
                <a:lnTo>
                  <a:pt x="3384" y="1104642"/>
                </a:lnTo>
                <a:lnTo>
                  <a:pt x="13361" y="1186509"/>
                </a:lnTo>
                <a:lnTo>
                  <a:pt x="29669" y="1266248"/>
                </a:lnTo>
                <a:lnTo>
                  <a:pt x="52045" y="1343599"/>
                </a:lnTo>
                <a:lnTo>
                  <a:pt x="80226" y="1418297"/>
                </a:lnTo>
                <a:lnTo>
                  <a:pt x="113949" y="1490079"/>
                </a:lnTo>
                <a:lnTo>
                  <a:pt x="152952" y="1558684"/>
                </a:lnTo>
                <a:lnTo>
                  <a:pt x="196972" y="1623849"/>
                </a:lnTo>
                <a:lnTo>
                  <a:pt x="245746" y="1685310"/>
                </a:lnTo>
                <a:lnTo>
                  <a:pt x="299011" y="1742805"/>
                </a:lnTo>
                <a:lnTo>
                  <a:pt x="356506" y="1796071"/>
                </a:lnTo>
                <a:lnTo>
                  <a:pt x="417966" y="1844846"/>
                </a:lnTo>
                <a:lnTo>
                  <a:pt x="483130" y="1888867"/>
                </a:lnTo>
                <a:lnTo>
                  <a:pt x="551734" y="1927870"/>
                </a:lnTo>
                <a:lnTo>
                  <a:pt x="623516" y="1961594"/>
                </a:lnTo>
                <a:lnTo>
                  <a:pt x="698214" y="1989776"/>
                </a:lnTo>
                <a:lnTo>
                  <a:pt x="775563" y="2012152"/>
                </a:lnTo>
                <a:lnTo>
                  <a:pt x="855303" y="2028460"/>
                </a:lnTo>
                <a:lnTo>
                  <a:pt x="937169" y="2038438"/>
                </a:lnTo>
                <a:lnTo>
                  <a:pt x="1020900" y="2041822"/>
                </a:lnTo>
                <a:lnTo>
                  <a:pt x="1021253" y="1466539"/>
                </a:lnTo>
                <a:lnTo>
                  <a:pt x="1021349" y="1266248"/>
                </a:lnTo>
                <a:lnTo>
                  <a:pt x="1021442" y="855311"/>
                </a:lnTo>
                <a:lnTo>
                  <a:pt x="1021362" y="113949"/>
                </a:lnTo>
                <a:lnTo>
                  <a:pt x="1021259" y="57171"/>
                </a:lnTo>
                <a:lnTo>
                  <a:pt x="1021081" y="13361"/>
                </a:lnTo>
                <a:lnTo>
                  <a:pt x="1020900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13">
            <a:extLst>
              <a:ext uri="{FF2B5EF4-FFF2-40B4-BE49-F238E27FC236}">
                <a16:creationId xmlns:a16="http://schemas.microsoft.com/office/drawing/2014/main" id="{92B9D298-6FD3-A069-153A-46AAF3878580}"/>
              </a:ext>
            </a:extLst>
          </p:cNvPr>
          <p:cNvSpPr/>
          <p:nvPr/>
        </p:nvSpPr>
        <p:spPr>
          <a:xfrm>
            <a:off x="1447800" y="3812286"/>
            <a:ext cx="261620" cy="262255"/>
          </a:xfrm>
          <a:custGeom>
            <a:avLst/>
            <a:gdLst/>
            <a:ahLst/>
            <a:cxnLst/>
            <a:rect l="l" t="t" r="r" b="b"/>
            <a:pathLst>
              <a:path w="261619" h="262254">
                <a:moveTo>
                  <a:pt x="129622" y="3"/>
                </a:moveTo>
                <a:lnTo>
                  <a:pt x="88533" y="6981"/>
                </a:lnTo>
                <a:lnTo>
                  <a:pt x="52888" y="26131"/>
                </a:lnTo>
                <a:lnTo>
                  <a:pt x="24824" y="55727"/>
                </a:lnTo>
                <a:lnTo>
                  <a:pt x="6481" y="94047"/>
                </a:lnTo>
                <a:lnTo>
                  <a:pt x="0" y="139365"/>
                </a:lnTo>
                <a:lnTo>
                  <a:pt x="1724" y="153776"/>
                </a:lnTo>
                <a:lnTo>
                  <a:pt x="15657" y="193518"/>
                </a:lnTo>
                <a:lnTo>
                  <a:pt x="40903" y="226195"/>
                </a:lnTo>
                <a:lnTo>
                  <a:pt x="75113" y="249459"/>
                </a:lnTo>
                <a:lnTo>
                  <a:pt x="115934" y="260959"/>
                </a:lnTo>
                <a:lnTo>
                  <a:pt x="130605" y="261772"/>
                </a:lnTo>
                <a:lnTo>
                  <a:pt x="261501" y="261772"/>
                </a:lnTo>
                <a:lnTo>
                  <a:pt x="261501" y="10"/>
                </a:lnTo>
                <a:lnTo>
                  <a:pt x="129622" y="3"/>
                </a:lnTo>
                <a:close/>
              </a:path>
              <a:path w="261619" h="262254">
                <a:moveTo>
                  <a:pt x="261501" y="0"/>
                </a:moveTo>
                <a:lnTo>
                  <a:pt x="132060" y="0"/>
                </a:lnTo>
                <a:lnTo>
                  <a:pt x="133202" y="10"/>
                </a:lnTo>
                <a:lnTo>
                  <a:pt x="261501" y="10"/>
                </a:lnTo>
                <a:close/>
              </a:path>
            </a:pathLst>
          </a:custGeom>
          <a:solidFill>
            <a:srgbClr val="00B140"/>
          </a:solidFill>
        </p:spPr>
        <p:txBody>
          <a:bodyPr wrap="square" lIns="0" tIns="0" rIns="0" bIns="0" rtlCol="0"/>
          <a:lstStyle/>
          <a:p>
            <a:endParaRPr sz="2400">
              <a:latin typeface="Montserrat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94784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17327245" y="737870"/>
            <a:ext cx="2021205" cy="2021205"/>
          </a:xfrm>
          <a:custGeom>
            <a:avLst/>
            <a:gdLst/>
            <a:ahLst/>
            <a:cxnLst/>
            <a:rect l="l" t="t" r="r" b="b"/>
            <a:pathLst>
              <a:path w="2021205" h="2021204">
                <a:moveTo>
                  <a:pt x="2020880" y="0"/>
                </a:moveTo>
                <a:lnTo>
                  <a:pt x="0" y="0"/>
                </a:lnTo>
                <a:lnTo>
                  <a:pt x="0" y="702774"/>
                </a:lnTo>
                <a:lnTo>
                  <a:pt x="106292" y="707191"/>
                </a:lnTo>
                <a:lnTo>
                  <a:pt x="210383" y="720208"/>
                </a:lnTo>
                <a:lnTo>
                  <a:pt x="311922" y="741469"/>
                </a:lnTo>
                <a:lnTo>
                  <a:pt x="410556" y="770619"/>
                </a:lnTo>
                <a:lnTo>
                  <a:pt x="505936" y="807306"/>
                </a:lnTo>
                <a:lnTo>
                  <a:pt x="597708" y="851174"/>
                </a:lnTo>
                <a:lnTo>
                  <a:pt x="685523" y="901868"/>
                </a:lnTo>
                <a:lnTo>
                  <a:pt x="769028" y="959035"/>
                </a:lnTo>
                <a:lnTo>
                  <a:pt x="847872" y="1022320"/>
                </a:lnTo>
                <a:lnTo>
                  <a:pt x="921703" y="1091368"/>
                </a:lnTo>
                <a:lnTo>
                  <a:pt x="990171" y="1165826"/>
                </a:lnTo>
                <a:lnTo>
                  <a:pt x="1052923" y="1245338"/>
                </a:lnTo>
                <a:lnTo>
                  <a:pt x="1109609" y="1329551"/>
                </a:lnTo>
                <a:lnTo>
                  <a:pt x="1159877" y="1418110"/>
                </a:lnTo>
                <a:lnTo>
                  <a:pt x="1203376" y="1510660"/>
                </a:lnTo>
                <a:lnTo>
                  <a:pt x="1239753" y="1606847"/>
                </a:lnTo>
                <a:lnTo>
                  <a:pt x="1268659" y="1706317"/>
                </a:lnTo>
                <a:lnTo>
                  <a:pt x="1289741" y="1808716"/>
                </a:lnTo>
                <a:lnTo>
                  <a:pt x="1302647" y="1913688"/>
                </a:lnTo>
                <a:lnTo>
                  <a:pt x="1307028" y="2020880"/>
                </a:lnTo>
                <a:lnTo>
                  <a:pt x="2020880" y="2020880"/>
                </a:lnTo>
                <a:lnTo>
                  <a:pt x="2020880" y="0"/>
                </a:lnTo>
                <a:close/>
              </a:path>
            </a:pathLst>
          </a:custGeom>
          <a:solidFill>
            <a:srgbClr val="00B5E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977EE72E-38C4-473E-B7E6-B9E430D89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010" y="9707389"/>
            <a:ext cx="2857237" cy="671686"/>
          </a:xfrm>
          <a:prstGeom prst="rect">
            <a:avLst/>
          </a:prstGeom>
        </p:spPr>
      </p:pic>
      <p:pic>
        <p:nvPicPr>
          <p:cNvPr id="2" name="Kép 1" descr="A képen szöveg látható&#10;&#10;Automatikusan generált leírás">
            <a:extLst>
              <a:ext uri="{FF2B5EF4-FFF2-40B4-BE49-F238E27FC236}">
                <a16:creationId xmlns:a16="http://schemas.microsoft.com/office/drawing/2014/main" id="{3EB569C6-5672-4770-9FD3-FF5E07C17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839" y="9115684"/>
            <a:ext cx="4090432" cy="1807776"/>
          </a:xfrm>
          <a:prstGeom prst="rect">
            <a:avLst/>
          </a:prstGeom>
        </p:spPr>
      </p:pic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5FAB53B5-ADFA-553B-88EE-10C8D882C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450" y="9255494"/>
            <a:ext cx="3785632" cy="1673069"/>
          </a:xfrm>
          <a:prstGeom prst="rect">
            <a:avLst/>
          </a:prstGeom>
        </p:spPr>
      </p:pic>
      <p:sp>
        <p:nvSpPr>
          <p:cNvPr id="15" name="Nyíl: ötszög 14">
            <a:extLst>
              <a:ext uri="{FF2B5EF4-FFF2-40B4-BE49-F238E27FC236}">
                <a16:creationId xmlns:a16="http://schemas.microsoft.com/office/drawing/2014/main" id="{4D53D267-B39D-52B7-003E-80B8F6ED47A9}"/>
              </a:ext>
            </a:extLst>
          </p:cNvPr>
          <p:cNvSpPr/>
          <p:nvPr/>
        </p:nvSpPr>
        <p:spPr>
          <a:xfrm>
            <a:off x="9298072" y="3556035"/>
            <a:ext cx="10050378" cy="2753035"/>
          </a:xfrm>
          <a:prstGeom prst="homePlat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algn="ctr" defTabSz="1507846">
              <a:lnSpc>
                <a:spcPct val="150000"/>
              </a:lnSpc>
              <a:defRPr/>
            </a:pPr>
            <a:r>
              <a:rPr lang="hu-HU" sz="2300" dirty="0">
                <a:solidFill>
                  <a:srgbClr val="001388"/>
                </a:solidFill>
                <a:latin typeface="Montserrat" pitchFamily="2" charset="-18"/>
              </a:rPr>
              <a:t>Elengedhetetlen</a:t>
            </a:r>
            <a:r>
              <a:rPr lang="hu-HU" sz="2300" dirty="0">
                <a:solidFill>
                  <a:srgbClr val="001388"/>
                </a:solidFill>
                <a:latin typeface="Montserrat" pitchFamily="2" charset="-18"/>
                <a:ea typeface="Calibri" panose="020F0502020204030204" pitchFamily="34" charset="0"/>
              </a:rPr>
              <a:t> </a:t>
            </a:r>
            <a:r>
              <a:rPr lang="hu-HU" sz="2300" b="1" dirty="0">
                <a:solidFill>
                  <a:srgbClr val="001388"/>
                </a:solidFill>
                <a:latin typeface="Montserrat" pitchFamily="2" charset="-18"/>
              </a:rPr>
              <a:t>stratégiai cél az ország elérhetőségének javítása, a légijáratok </a:t>
            </a:r>
            <a:r>
              <a:rPr lang="hu-HU" sz="2300" dirty="0">
                <a:solidFill>
                  <a:srgbClr val="001388"/>
                </a:solidFill>
                <a:latin typeface="Montserrat" pitchFamily="2" charset="-18"/>
              </a:rPr>
              <a:t>folyamatos </a:t>
            </a:r>
            <a:r>
              <a:rPr lang="hu-HU" sz="2300" b="1" dirty="0">
                <a:solidFill>
                  <a:srgbClr val="001388"/>
                </a:solidFill>
                <a:latin typeface="Montserrat" pitchFamily="2" charset="-18"/>
              </a:rPr>
              <a:t>működése</a:t>
            </a:r>
          </a:p>
          <a:p>
            <a:pPr algn="ctr" defTabSz="1507846">
              <a:defRPr/>
            </a:pPr>
            <a:endParaRPr lang="hu-HU" sz="2300" dirty="0">
              <a:solidFill>
                <a:srgbClr val="001388"/>
              </a:solidFill>
              <a:latin typeface="Montserrat" pitchFamily="2" charset="-18"/>
              <a:ea typeface="Calibri" panose="020F0502020204030204" pitchFamily="34" charset="0"/>
            </a:endParaRPr>
          </a:p>
          <a:p>
            <a:pPr algn="ctr" defTabSz="1507846">
              <a:defRPr/>
            </a:pPr>
            <a:r>
              <a:rPr lang="hu-HU" sz="2300" dirty="0">
                <a:solidFill>
                  <a:srgbClr val="001388"/>
                </a:solidFill>
                <a:latin typeface="Montserrat" pitchFamily="2" charset="-18"/>
              </a:rPr>
              <a:t>MICE szempontból a desztináció attraktivitásának </a:t>
            </a:r>
            <a:r>
              <a:rPr lang="hu-HU" sz="2300" b="1" dirty="0">
                <a:solidFill>
                  <a:srgbClr val="001388"/>
                </a:solidFill>
                <a:latin typeface="Montserrat" pitchFamily="2" charset="-18"/>
              </a:rPr>
              <a:t>egyik fontos eleme a közvetlen járat </a:t>
            </a:r>
            <a:r>
              <a:rPr lang="hu-HU" sz="2300" b="1" dirty="0">
                <a:solidFill>
                  <a:srgbClr val="001388"/>
                </a:solidFill>
                <a:latin typeface="Montserrat" pitchFamily="2" charset="-18"/>
                <a:sym typeface="Wingdings" panose="05000000000000000000" pitchFamily="2" charset="2"/>
              </a:rPr>
              <a:t> könnyű megközelíthetőség</a:t>
            </a:r>
            <a:endParaRPr lang="hu-HU" sz="2300" b="1" dirty="0">
              <a:solidFill>
                <a:srgbClr val="001388"/>
              </a:solidFill>
              <a:latin typeface="Montserrat" pitchFamily="2" charset="-18"/>
            </a:endParaRPr>
          </a:p>
          <a:p>
            <a:pPr algn="ctr" defTabSz="1507846">
              <a:defRPr/>
            </a:pPr>
            <a:endParaRPr lang="hu-HU" sz="2300" b="1" dirty="0">
              <a:solidFill>
                <a:srgbClr val="001388"/>
              </a:solidFill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3C059AA-4B8C-2B25-8360-0A328BEB51CA}"/>
              </a:ext>
            </a:extLst>
          </p:cNvPr>
          <p:cNvSpPr txBox="1"/>
          <p:nvPr/>
        </p:nvSpPr>
        <p:spPr>
          <a:xfrm>
            <a:off x="1400869" y="1171643"/>
            <a:ext cx="13832781" cy="738664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defPPr>
              <a:defRPr lang="hu-HU"/>
            </a:defPPr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 i="0">
                <a:solidFill>
                  <a:srgbClr val="001489"/>
                </a:solidFill>
                <a:latin typeface="Montserrat"/>
                <a:ea typeface="+mj-ea"/>
                <a:cs typeface="Kan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</a:lvl9pPr>
          </a:lstStyle>
          <a:p>
            <a:r>
              <a:rPr lang="hu-HU" dirty="0"/>
              <a:t>Légimarketing aktivitások</a:t>
            </a:r>
            <a:endParaRPr lang="en-US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7E0926A8-EA46-CCFB-6902-A3236F73C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1" y="3147011"/>
            <a:ext cx="878666" cy="790799"/>
          </a:xfrm>
          <a:prstGeom prst="rect">
            <a:avLst/>
          </a:prstGeom>
        </p:spPr>
      </p:pic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58803084-67A0-A46B-E126-38B70C59D2F6}"/>
              </a:ext>
            </a:extLst>
          </p:cNvPr>
          <p:cNvGrpSpPr/>
          <p:nvPr/>
        </p:nvGrpSpPr>
        <p:grpSpPr>
          <a:xfrm>
            <a:off x="755650" y="3340592"/>
            <a:ext cx="7014569" cy="6563473"/>
            <a:chOff x="430953" y="2462159"/>
            <a:chExt cx="7014569" cy="6563473"/>
          </a:xfrm>
        </p:grpSpPr>
        <p:grpSp>
          <p:nvGrpSpPr>
            <p:cNvPr id="17" name="Csoportba foglalás 16">
              <a:extLst>
                <a:ext uri="{FF2B5EF4-FFF2-40B4-BE49-F238E27FC236}">
                  <a16:creationId xmlns:a16="http://schemas.microsoft.com/office/drawing/2014/main" id="{BF6F492C-6213-372F-1AB8-A5F57C1F26D6}"/>
                </a:ext>
              </a:extLst>
            </p:cNvPr>
            <p:cNvGrpSpPr/>
            <p:nvPr/>
          </p:nvGrpSpPr>
          <p:grpSpPr>
            <a:xfrm>
              <a:off x="1076172" y="5618930"/>
              <a:ext cx="6369350" cy="3406702"/>
              <a:chOff x="866038" y="2963873"/>
              <a:chExt cx="10503527" cy="5617909"/>
            </a:xfrm>
          </p:grpSpPr>
          <p:sp>
            <p:nvSpPr>
              <p:cNvPr id="24" name="object 219">
                <a:extLst>
                  <a:ext uri="{FF2B5EF4-FFF2-40B4-BE49-F238E27FC236}">
                    <a16:creationId xmlns:a16="http://schemas.microsoft.com/office/drawing/2014/main" id="{72DBCAC4-B629-4E0A-E2A3-B7660CB7B8D9}"/>
                  </a:ext>
                </a:extLst>
              </p:cNvPr>
              <p:cNvSpPr txBox="1"/>
              <p:nvPr/>
            </p:nvSpPr>
            <p:spPr>
              <a:xfrm>
                <a:off x="866038" y="2963873"/>
                <a:ext cx="10503527" cy="561790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7701"/>
                <a:r>
                  <a:rPr lang="hu-HU" sz="1304" spc="-9" dirty="0">
                    <a:solidFill>
                      <a:srgbClr val="001489"/>
                    </a:solidFill>
                    <a:latin typeface="Verdana"/>
                  </a:rPr>
                  <a:t>  </a:t>
                </a:r>
              </a:p>
              <a:p>
                <a:pPr marL="7701">
                  <a:lnSpc>
                    <a:spcPct val="150000"/>
                  </a:lnSpc>
                </a:pPr>
                <a:endParaRPr lang="en-US" spc="35" dirty="0">
                  <a:solidFill>
                    <a:srgbClr val="001388"/>
                  </a:solidFill>
                  <a:latin typeface="Montserrat"/>
                </a:endParaRPr>
              </a:p>
              <a:p>
                <a:pPr marL="293419">
                  <a:lnSpc>
                    <a:spcPct val="150000"/>
                  </a:lnSpc>
                  <a:spcBef>
                    <a:spcPts val="434"/>
                  </a:spcBef>
                </a:pPr>
                <a:r>
                  <a:rPr lang="hu-HU" sz="2500" spc="35" dirty="0">
                    <a:solidFill>
                      <a:srgbClr val="001388"/>
                    </a:solidFill>
                    <a:latin typeface="Montserrat"/>
                  </a:rPr>
                  <a:t>134 úti cél</a:t>
                </a:r>
              </a:p>
              <a:p>
                <a:pPr marL="293419">
                  <a:lnSpc>
                    <a:spcPct val="150000"/>
                  </a:lnSpc>
                  <a:spcBef>
                    <a:spcPts val="434"/>
                  </a:spcBef>
                </a:pPr>
                <a:r>
                  <a:rPr lang="hu-HU" sz="2500" spc="35" dirty="0">
                    <a:solidFill>
                      <a:srgbClr val="001388"/>
                    </a:solidFill>
                    <a:latin typeface="Montserrat"/>
                  </a:rPr>
                  <a:t>14,701,080 utas – 20,5%-kal több, mint 2022-ben</a:t>
                </a:r>
              </a:p>
              <a:p>
                <a:pPr marL="293419">
                  <a:lnSpc>
                    <a:spcPct val="150000"/>
                  </a:lnSpc>
                  <a:spcBef>
                    <a:spcPts val="434"/>
                  </a:spcBef>
                </a:pPr>
                <a:r>
                  <a:rPr lang="hu-HU" sz="2500" spc="35" dirty="0">
                    <a:solidFill>
                      <a:srgbClr val="001388"/>
                    </a:solidFill>
                    <a:latin typeface="Montserrat"/>
                  </a:rPr>
                  <a:t>Legforgalmasabb hónap: augusztus</a:t>
                </a:r>
              </a:p>
              <a:p>
                <a:pPr marL="293419">
                  <a:spcBef>
                    <a:spcPts val="434"/>
                  </a:spcBef>
                </a:pPr>
                <a:endParaRPr lang="hu-HU" spc="35" dirty="0">
                  <a:solidFill>
                    <a:srgbClr val="001388"/>
                  </a:solidFill>
                  <a:latin typeface="Montserrat"/>
                </a:endParaRPr>
              </a:p>
            </p:txBody>
          </p:sp>
          <p:sp>
            <p:nvSpPr>
              <p:cNvPr id="25" name="object 223">
                <a:extLst>
                  <a:ext uri="{FF2B5EF4-FFF2-40B4-BE49-F238E27FC236}">
                    <a16:creationId xmlns:a16="http://schemas.microsoft.com/office/drawing/2014/main" id="{A3D8F898-EBA4-7F29-CB8A-240B85FD5835}"/>
                  </a:ext>
                </a:extLst>
              </p:cNvPr>
              <p:cNvSpPr txBox="1"/>
              <p:nvPr/>
            </p:nvSpPr>
            <p:spPr>
              <a:xfrm>
                <a:off x="1872163" y="4577450"/>
                <a:ext cx="4521835" cy="33096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7701"/>
                <a:endParaRPr lang="hu-HU" sz="1304" spc="-9" dirty="0">
                  <a:solidFill>
                    <a:srgbClr val="001489"/>
                  </a:solidFill>
                  <a:latin typeface="Verdana"/>
                  <a:cs typeface="Verdana"/>
                </a:endParaRPr>
              </a:p>
            </p:txBody>
          </p:sp>
        </p:grpSp>
        <p:sp>
          <p:nvSpPr>
            <p:cNvPr id="19" name="object 224">
              <a:extLst>
                <a:ext uri="{FF2B5EF4-FFF2-40B4-BE49-F238E27FC236}">
                  <a16:creationId xmlns:a16="http://schemas.microsoft.com/office/drawing/2014/main" id="{2E31B73B-8CF9-32DB-1E64-2DE01E9A964F}"/>
                </a:ext>
              </a:extLst>
            </p:cNvPr>
            <p:cNvSpPr txBox="1"/>
            <p:nvPr/>
          </p:nvSpPr>
          <p:spPr>
            <a:xfrm>
              <a:off x="1213205" y="5566328"/>
              <a:ext cx="5257981" cy="6001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1"/>
              <a:r>
                <a:rPr lang="hu-HU" sz="2800" b="1" dirty="0">
                  <a:solidFill>
                    <a:srgbClr val="001489"/>
                  </a:solidFill>
                  <a:latin typeface="Montserrat"/>
                  <a:ea typeface="+mj-ea"/>
                </a:rPr>
                <a:t>Összességében:</a:t>
              </a:r>
            </a:p>
            <a:p>
              <a:pPr marL="7701"/>
              <a:endParaRPr lang="hu-HU" sz="1100" b="1" spc="-9" dirty="0">
                <a:solidFill>
                  <a:srgbClr val="001489"/>
                </a:solidFill>
                <a:latin typeface="Verdana"/>
                <a:cs typeface="Verdana"/>
              </a:endParaRPr>
            </a:p>
          </p:txBody>
        </p:sp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0FC8B369-744A-3F1B-F6DE-EA81416C85A2}"/>
                </a:ext>
              </a:extLst>
            </p:cNvPr>
            <p:cNvSpPr txBox="1"/>
            <p:nvPr/>
          </p:nvSpPr>
          <p:spPr>
            <a:xfrm>
              <a:off x="1194076" y="2462159"/>
              <a:ext cx="6095285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hu-HU"/>
              </a:defPPr>
              <a:lvl1pPr marL="7701">
                <a:defRPr sz="2400" b="1">
                  <a:solidFill>
                    <a:srgbClr val="001489"/>
                  </a:solidFill>
                  <a:latin typeface="Montserrat"/>
                  <a:ea typeface="+mj-ea"/>
                </a:defRPr>
              </a:lvl1pPr>
            </a:lstStyle>
            <a:p>
              <a:r>
                <a:rPr lang="hu-HU" sz="2800" dirty="0"/>
                <a:t>Direkt összeköttetések:</a:t>
              </a:r>
            </a:p>
          </p:txBody>
        </p:sp>
        <p:sp>
          <p:nvSpPr>
            <p:cNvPr id="23" name="object 223">
              <a:extLst>
                <a:ext uri="{FF2B5EF4-FFF2-40B4-BE49-F238E27FC236}">
                  <a16:creationId xmlns:a16="http://schemas.microsoft.com/office/drawing/2014/main" id="{A17BFC91-51AD-C547-8D23-79C73F789DFC}"/>
                </a:ext>
              </a:extLst>
            </p:cNvPr>
            <p:cNvSpPr txBox="1"/>
            <p:nvPr/>
          </p:nvSpPr>
          <p:spPr>
            <a:xfrm>
              <a:off x="430953" y="3059377"/>
              <a:ext cx="6215490" cy="17687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93419">
                <a:lnSpc>
                  <a:spcPct val="150000"/>
                </a:lnSpc>
                <a:spcBef>
                  <a:spcPts val="434"/>
                </a:spcBef>
              </a:pPr>
              <a:r>
                <a:rPr lang="hu-HU" sz="2500" spc="-9" dirty="0">
                  <a:solidFill>
                    <a:srgbClr val="001489"/>
                  </a:solidFill>
                  <a:latin typeface="Verdana"/>
                  <a:cs typeface="Verdana"/>
                </a:rPr>
                <a:t>	</a:t>
              </a:r>
              <a:r>
                <a:rPr lang="hu-HU" sz="2500" spc="35" dirty="0">
                  <a:solidFill>
                    <a:srgbClr val="001388"/>
                  </a:solidFill>
                  <a:latin typeface="Montserrat"/>
                </a:rPr>
                <a:t>128 repülőtér</a:t>
              </a:r>
            </a:p>
            <a:p>
              <a:pPr marL="293419">
                <a:lnSpc>
                  <a:spcPct val="150000"/>
                </a:lnSpc>
                <a:spcBef>
                  <a:spcPts val="434"/>
                </a:spcBef>
              </a:pPr>
              <a:r>
                <a:rPr lang="hu-HU" sz="2500" spc="35" dirty="0">
                  <a:solidFill>
                    <a:srgbClr val="001388"/>
                  </a:solidFill>
                  <a:latin typeface="Montserrat"/>
                </a:rPr>
                <a:t>	112 város 44 országban</a:t>
              </a:r>
            </a:p>
            <a:p>
              <a:pPr marL="293419">
                <a:lnSpc>
                  <a:spcPct val="150000"/>
                </a:lnSpc>
                <a:spcBef>
                  <a:spcPts val="434"/>
                </a:spcBef>
              </a:pPr>
              <a:r>
                <a:rPr lang="hu-HU" sz="2500" spc="35" dirty="0">
                  <a:solidFill>
                    <a:srgbClr val="001388"/>
                  </a:solidFill>
                  <a:latin typeface="Montserrat"/>
                </a:rPr>
                <a:t>	41 légitársaság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935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B5E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Kép 7" descr="A képen szöveg látható&#10;&#10;Automatikusan generált leírás">
            <a:extLst>
              <a:ext uri="{FF2B5EF4-FFF2-40B4-BE49-F238E27FC236}">
                <a16:creationId xmlns:a16="http://schemas.microsoft.com/office/drawing/2014/main" id="{3741BDD2-8ACE-E4AD-0AC8-D37A86E94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882" y="9252319"/>
            <a:ext cx="3787200" cy="166676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78753" y="7263609"/>
            <a:ext cx="3769995" cy="3769995"/>
          </a:xfrm>
          <a:custGeom>
            <a:avLst/>
            <a:gdLst/>
            <a:ahLst/>
            <a:cxnLst/>
            <a:rect l="l" t="t" r="r" b="b"/>
            <a:pathLst>
              <a:path w="3769995" h="3769995">
                <a:moveTo>
                  <a:pt x="3769518" y="0"/>
                </a:moveTo>
                <a:lnTo>
                  <a:pt x="0" y="0"/>
                </a:lnTo>
                <a:lnTo>
                  <a:pt x="0" y="1310871"/>
                </a:lnTo>
                <a:lnTo>
                  <a:pt x="198264" y="1319111"/>
                </a:lnTo>
                <a:lnTo>
                  <a:pt x="392423" y="1343390"/>
                </a:lnTo>
                <a:lnTo>
                  <a:pt x="581820" y="1383047"/>
                </a:lnTo>
                <a:lnTo>
                  <a:pt x="765802" y="1437422"/>
                </a:lnTo>
                <a:lnTo>
                  <a:pt x="943711" y="1505853"/>
                </a:lnTo>
                <a:lnTo>
                  <a:pt x="1114893" y="1587679"/>
                </a:lnTo>
                <a:lnTo>
                  <a:pt x="1278692" y="1682239"/>
                </a:lnTo>
                <a:lnTo>
                  <a:pt x="1434452" y="1788871"/>
                </a:lnTo>
                <a:lnTo>
                  <a:pt x="1581518" y="1906916"/>
                </a:lnTo>
                <a:lnTo>
                  <a:pt x="1719235" y="2035711"/>
                </a:lnTo>
                <a:lnTo>
                  <a:pt x="1846947" y="2174596"/>
                </a:lnTo>
                <a:lnTo>
                  <a:pt x="1963999" y="2322909"/>
                </a:lnTo>
                <a:lnTo>
                  <a:pt x="2069734" y="2479990"/>
                </a:lnTo>
                <a:lnTo>
                  <a:pt x="2163499" y="2645178"/>
                </a:lnTo>
                <a:lnTo>
                  <a:pt x="2244636" y="2817811"/>
                </a:lnTo>
                <a:lnTo>
                  <a:pt x="2312491" y="2997228"/>
                </a:lnTo>
                <a:lnTo>
                  <a:pt x="2366408" y="3182768"/>
                </a:lnTo>
                <a:lnTo>
                  <a:pt x="2405732" y="3373771"/>
                </a:lnTo>
                <a:lnTo>
                  <a:pt x="2429807" y="3569575"/>
                </a:lnTo>
                <a:lnTo>
                  <a:pt x="2437978" y="3769518"/>
                </a:lnTo>
                <a:lnTo>
                  <a:pt x="3769518" y="3769518"/>
                </a:lnTo>
                <a:lnTo>
                  <a:pt x="3769518" y="0"/>
                </a:lnTo>
                <a:close/>
              </a:path>
            </a:pathLst>
          </a:custGeom>
          <a:solidFill>
            <a:srgbClr val="0013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346619" y="725365"/>
            <a:ext cx="1021715" cy="2042160"/>
          </a:xfrm>
          <a:custGeom>
            <a:avLst/>
            <a:gdLst/>
            <a:ahLst/>
            <a:cxnLst/>
            <a:rect l="l" t="t" r="r" b="b"/>
            <a:pathLst>
              <a:path w="1021715" h="2042160">
                <a:moveTo>
                  <a:pt x="1020900" y="0"/>
                </a:moveTo>
                <a:lnTo>
                  <a:pt x="937169" y="3384"/>
                </a:lnTo>
                <a:lnTo>
                  <a:pt x="855303" y="13361"/>
                </a:lnTo>
                <a:lnTo>
                  <a:pt x="775563" y="29669"/>
                </a:lnTo>
                <a:lnTo>
                  <a:pt x="698214" y="52045"/>
                </a:lnTo>
                <a:lnTo>
                  <a:pt x="623516" y="80226"/>
                </a:lnTo>
                <a:lnTo>
                  <a:pt x="551734" y="113949"/>
                </a:lnTo>
                <a:lnTo>
                  <a:pt x="483130" y="152952"/>
                </a:lnTo>
                <a:lnTo>
                  <a:pt x="417966" y="196972"/>
                </a:lnTo>
                <a:lnTo>
                  <a:pt x="356506" y="245747"/>
                </a:lnTo>
                <a:lnTo>
                  <a:pt x="299011" y="299013"/>
                </a:lnTo>
                <a:lnTo>
                  <a:pt x="245746" y="356507"/>
                </a:lnTo>
                <a:lnTo>
                  <a:pt x="196972" y="417968"/>
                </a:lnTo>
                <a:lnTo>
                  <a:pt x="152952" y="483133"/>
                </a:lnTo>
                <a:lnTo>
                  <a:pt x="113949" y="551738"/>
                </a:lnTo>
                <a:lnTo>
                  <a:pt x="80226" y="623521"/>
                </a:lnTo>
                <a:lnTo>
                  <a:pt x="52045" y="698219"/>
                </a:lnTo>
                <a:lnTo>
                  <a:pt x="29669" y="775570"/>
                </a:lnTo>
                <a:lnTo>
                  <a:pt x="13361" y="855311"/>
                </a:lnTo>
                <a:lnTo>
                  <a:pt x="3384" y="937178"/>
                </a:lnTo>
                <a:lnTo>
                  <a:pt x="0" y="1020911"/>
                </a:lnTo>
                <a:lnTo>
                  <a:pt x="3384" y="1104642"/>
                </a:lnTo>
                <a:lnTo>
                  <a:pt x="13361" y="1186509"/>
                </a:lnTo>
                <a:lnTo>
                  <a:pt x="29669" y="1266248"/>
                </a:lnTo>
                <a:lnTo>
                  <a:pt x="52045" y="1343599"/>
                </a:lnTo>
                <a:lnTo>
                  <a:pt x="80226" y="1418297"/>
                </a:lnTo>
                <a:lnTo>
                  <a:pt x="113949" y="1490079"/>
                </a:lnTo>
                <a:lnTo>
                  <a:pt x="152952" y="1558684"/>
                </a:lnTo>
                <a:lnTo>
                  <a:pt x="196972" y="1623849"/>
                </a:lnTo>
                <a:lnTo>
                  <a:pt x="245746" y="1685310"/>
                </a:lnTo>
                <a:lnTo>
                  <a:pt x="299011" y="1742805"/>
                </a:lnTo>
                <a:lnTo>
                  <a:pt x="356506" y="1796071"/>
                </a:lnTo>
                <a:lnTo>
                  <a:pt x="417966" y="1844846"/>
                </a:lnTo>
                <a:lnTo>
                  <a:pt x="483130" y="1888867"/>
                </a:lnTo>
                <a:lnTo>
                  <a:pt x="551734" y="1927870"/>
                </a:lnTo>
                <a:lnTo>
                  <a:pt x="623516" y="1961594"/>
                </a:lnTo>
                <a:lnTo>
                  <a:pt x="698214" y="1989776"/>
                </a:lnTo>
                <a:lnTo>
                  <a:pt x="775563" y="2012152"/>
                </a:lnTo>
                <a:lnTo>
                  <a:pt x="855303" y="2028460"/>
                </a:lnTo>
                <a:lnTo>
                  <a:pt x="937169" y="2038438"/>
                </a:lnTo>
                <a:lnTo>
                  <a:pt x="1020900" y="2041822"/>
                </a:lnTo>
                <a:lnTo>
                  <a:pt x="1021253" y="1466539"/>
                </a:lnTo>
                <a:lnTo>
                  <a:pt x="1021349" y="1266248"/>
                </a:lnTo>
                <a:lnTo>
                  <a:pt x="1021442" y="855311"/>
                </a:lnTo>
                <a:lnTo>
                  <a:pt x="1021362" y="113949"/>
                </a:lnTo>
                <a:lnTo>
                  <a:pt x="1021259" y="57171"/>
                </a:lnTo>
                <a:lnTo>
                  <a:pt x="1021081" y="13361"/>
                </a:lnTo>
                <a:lnTo>
                  <a:pt x="1020900" y="0"/>
                </a:lnTo>
                <a:close/>
              </a:path>
            </a:pathLst>
          </a:custGeom>
          <a:solidFill>
            <a:srgbClr val="00B1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A0B5B003-684C-043C-A231-AFDCC40AE766}"/>
              </a:ext>
            </a:extLst>
          </p:cNvPr>
          <p:cNvSpPr txBox="1"/>
          <p:nvPr/>
        </p:nvSpPr>
        <p:spPr>
          <a:xfrm>
            <a:off x="4127500" y="4045740"/>
            <a:ext cx="11849100" cy="16927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005" marR="5080" indent="-27940" algn="ctr">
              <a:lnSpc>
                <a:spcPts val="13190"/>
              </a:lnSpc>
            </a:pPr>
            <a:r>
              <a:rPr lang="hu-HU" sz="8800" b="1" dirty="0">
                <a:solidFill>
                  <a:srgbClr val="FFFFFF"/>
                </a:solidFill>
                <a:latin typeface="Kanit" pitchFamily="2" charset="-34"/>
                <a:cs typeface="Kanit" pitchFamily="2" charset="-34"/>
              </a:rPr>
              <a:t>KÖSZÖNÖM A FIGYELMET!</a:t>
            </a:r>
            <a:endParaRPr sz="8800" dirty="0"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5989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16">
            <a:extLst>
              <a:ext uri="{FF2B5EF4-FFF2-40B4-BE49-F238E27FC236}">
                <a16:creationId xmlns:a16="http://schemas.microsoft.com/office/drawing/2014/main" id="{4B6E4B04-5167-5467-7477-548BD2DA88AC}"/>
              </a:ext>
            </a:extLst>
          </p:cNvPr>
          <p:cNvSpPr/>
          <p:nvPr/>
        </p:nvSpPr>
        <p:spPr>
          <a:xfrm>
            <a:off x="250745" y="2485645"/>
            <a:ext cx="9801306" cy="451782"/>
          </a:xfrm>
          <a:prstGeom prst="rect">
            <a:avLst/>
          </a:prstGeom>
          <a:solidFill>
            <a:srgbClr val="00148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50756" tIns="75357" rIns="150756" bIns="75357" anchor="ctr" anchorCtr="0">
            <a:noAutofit/>
          </a:bodyPr>
          <a:lstStyle/>
          <a:p>
            <a:pPr algn="ctr"/>
            <a:r>
              <a:rPr lang="hu-HU" sz="2000" b="1">
                <a:solidFill>
                  <a:schemeClr val="bg1"/>
                </a:solidFill>
                <a:latin typeface="Montserrat"/>
                <a:ea typeface="+mj-ea"/>
                <a:cs typeface="Kanit"/>
              </a:rPr>
              <a:t>RÖVID TÁVÚ KÖZVETLEN HATÁSOK/ ELSŐDLEGES HATÁSOK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DC6AD018-0C90-A58B-D0FD-D7DB08BD478E}"/>
              </a:ext>
            </a:extLst>
          </p:cNvPr>
          <p:cNvSpPr/>
          <p:nvPr/>
        </p:nvSpPr>
        <p:spPr>
          <a:xfrm>
            <a:off x="250746" y="2953147"/>
            <a:ext cx="9801304" cy="3173917"/>
          </a:xfrm>
          <a:prstGeom prst="rect">
            <a:avLst/>
          </a:prstGeom>
          <a:noFill/>
        </p:spPr>
        <p:txBody>
          <a:bodyPr vert="horz" lIns="150781" tIns="75390" rIns="150781" bIns="75390" rtlCol="0" anchor="ctr" anchorCtr="0">
            <a:normAutofit/>
          </a:bodyPr>
          <a:lstStyle/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A </a:t>
            </a:r>
            <a:r>
              <a:rPr lang="hu-HU" sz="2000" b="1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turisztikai hozzájárulást </a:t>
            </a:r>
            <a:r>
              <a:rPr lang="hu-HU" sz="2000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növeli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A konferenciák szervezésével felmerülő tételek kifizetésével </a:t>
            </a:r>
            <a:r>
              <a:rPr lang="hu-HU" sz="2000" b="1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a kapcsolódó szektorok bevételét növeli</a:t>
            </a:r>
            <a:r>
              <a:rPr lang="hu-HU" sz="2000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: rendezvényszervezés, </a:t>
            </a:r>
            <a:r>
              <a:rPr lang="hu-HU" sz="2000" dirty="0" err="1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catering</a:t>
            </a:r>
            <a:r>
              <a:rPr lang="hu-HU" sz="2000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, utaztatás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A konferencián </a:t>
            </a:r>
            <a:r>
              <a:rPr lang="hu-HU" sz="2000" b="1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résztvevők nem a rendezvényhez tartozó költései</a:t>
            </a:r>
            <a:r>
              <a:rPr lang="hu-HU" sz="2000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 </a:t>
            </a:r>
            <a:r>
              <a:rPr lang="hu-HU" sz="2000" b="1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az ország devizapozícióját és finanszírozási képességét </a:t>
            </a:r>
            <a:r>
              <a:rPr lang="hu-HU" sz="2000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is kedvezően befolyásolja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001489"/>
                </a:solidFill>
                <a:latin typeface="Montserrat" pitchFamily="2" charset="-18"/>
                <a:ea typeface="+mj-ea"/>
                <a:cs typeface="Kanit" pitchFamily="2" charset="-34"/>
              </a:rPr>
              <a:t>6000 új munkahely </a:t>
            </a:r>
            <a:r>
              <a:rPr lang="hu-HU" sz="2000" dirty="0">
                <a:solidFill>
                  <a:srgbClr val="001489"/>
                </a:solidFill>
                <a:latin typeface="Montserrat" pitchFamily="2" charset="-18"/>
                <a:ea typeface="+mj-ea"/>
                <a:cs typeface="Kanit" pitchFamily="2" charset="-34"/>
              </a:rPr>
              <a:t>teremtése a szektorban országszerte</a:t>
            </a:r>
            <a:endParaRPr lang="hu-HU" sz="2000" dirty="0">
              <a:solidFill>
                <a:srgbClr val="001489"/>
              </a:solidFill>
              <a:latin typeface="Montserrat"/>
              <a:ea typeface="+mj-ea"/>
              <a:cs typeface="Kanit"/>
            </a:endParaRPr>
          </a:p>
        </p:txBody>
      </p:sp>
      <p:sp>
        <p:nvSpPr>
          <p:cNvPr id="20" name="Téglalap 16">
            <a:extLst>
              <a:ext uri="{FF2B5EF4-FFF2-40B4-BE49-F238E27FC236}">
                <a16:creationId xmlns:a16="http://schemas.microsoft.com/office/drawing/2014/main" id="{4A0FC3CD-2D48-8B72-25E8-652485C520BE}"/>
              </a:ext>
            </a:extLst>
          </p:cNvPr>
          <p:cNvSpPr/>
          <p:nvPr/>
        </p:nvSpPr>
        <p:spPr>
          <a:xfrm>
            <a:off x="250746" y="6483660"/>
            <a:ext cx="9868842" cy="451775"/>
          </a:xfrm>
          <a:prstGeom prst="rect">
            <a:avLst/>
          </a:prstGeom>
          <a:solidFill>
            <a:srgbClr val="00148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50756" tIns="75357" rIns="150756" bIns="75357" anchor="ctr" anchorCtr="0">
            <a:no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Montserrat"/>
                <a:ea typeface="+mj-ea"/>
                <a:cs typeface="Kanit"/>
              </a:rPr>
              <a:t>HOSSZÚ TÁVÚ KÖZVETETT HATÁSOK/ TOVAGYŰRŰZŐ HATÁSOK</a:t>
            </a: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E01D2BA2-BC60-E7E6-B618-5D5E4A774681}"/>
              </a:ext>
            </a:extLst>
          </p:cNvPr>
          <p:cNvSpPr/>
          <p:nvPr/>
        </p:nvSpPr>
        <p:spPr>
          <a:xfrm>
            <a:off x="250747" y="6896359"/>
            <a:ext cx="9868841" cy="3173917"/>
          </a:xfrm>
          <a:prstGeom prst="rect">
            <a:avLst/>
          </a:prstGeom>
          <a:noFill/>
        </p:spPr>
        <p:txBody>
          <a:bodyPr vert="horz" lIns="150781" tIns="75390" rIns="150781" bIns="75390" rtlCol="0" anchor="ctr" anchorCtr="0">
            <a:normAutofit/>
          </a:bodyPr>
          <a:lstStyle/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A </a:t>
            </a:r>
            <a:r>
              <a:rPr lang="hu-HU" sz="2000" b="1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konferencia témáját </a:t>
            </a:r>
            <a:r>
              <a:rPr lang="hu-HU" sz="2000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érintő </a:t>
            </a:r>
            <a:r>
              <a:rPr lang="hu-HU" sz="2000" b="1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szektor</a:t>
            </a:r>
            <a:r>
              <a:rPr lang="hu-HU" sz="2000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 termelékenységét növeli 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A </a:t>
            </a:r>
            <a:r>
              <a:rPr lang="hu-HU" sz="2000" b="1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tudás elszívó/felszívó hatás </a:t>
            </a:r>
            <a:r>
              <a:rPr lang="hu-HU" sz="2000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az országból külföldre és fordítva, tudományos felfedezések, eredmények, találmányok (</a:t>
            </a:r>
            <a:r>
              <a:rPr lang="hu-HU" sz="2000" dirty="0" err="1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legacy</a:t>
            </a:r>
            <a:r>
              <a:rPr lang="hu-HU" sz="2000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)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Minőségi, visszatérő résztvevők: </a:t>
            </a:r>
            <a:r>
              <a:rPr lang="hu-HU" sz="2000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magas költésű, kvalifikált, magas szabadidős turisztikai célú visszatérési rátával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A konferenciát érintő szektor gazdasági súlyát növeli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1C51333-6AB4-B8BB-251F-CA64CA5A4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1924" y="2953147"/>
            <a:ext cx="9019933" cy="50490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9" name="Google Shape;159;p28">
            <a:extLst>
              <a:ext uri="{FF2B5EF4-FFF2-40B4-BE49-F238E27FC236}">
                <a16:creationId xmlns:a16="http://schemas.microsoft.com/office/drawing/2014/main" id="{8D8FB948-A3C0-5789-3B3C-C34A98D37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840" y="1239074"/>
            <a:ext cx="16938100" cy="738664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rtl="0">
              <a:buSzPts val="3000"/>
            </a:pPr>
            <a:r>
              <a:rPr lang="hu-HU" sz="4800" kern="1200" dirty="0">
                <a:solidFill>
                  <a:srgbClr val="001489"/>
                </a:solidFill>
                <a:latin typeface="Montserrat"/>
                <a:cs typeface="Kanit"/>
              </a:rPr>
              <a:t>Milyen hatásai vannak a hivatásturizmusnak?</a:t>
            </a:r>
          </a:p>
        </p:txBody>
      </p:sp>
      <p:pic>
        <p:nvPicPr>
          <p:cNvPr id="2" name="Kép 1" descr="A képen Betűtípus, szöveg, Grafika, képernyőkép látható&#10;&#10;Automatikusan generált leírás">
            <a:extLst>
              <a:ext uri="{FF2B5EF4-FFF2-40B4-BE49-F238E27FC236}">
                <a16:creationId xmlns:a16="http://schemas.microsoft.com/office/drawing/2014/main" id="{A1DC0E69-6EDA-EF6E-1BDD-B3DDDEA5E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505" y="10216024"/>
            <a:ext cx="2743700" cy="1211314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FB8F27F5-AE64-39BE-2DFA-EBA1CC2DFD76}"/>
              </a:ext>
            </a:extLst>
          </p:cNvPr>
          <p:cNvSpPr/>
          <p:nvPr/>
        </p:nvSpPr>
        <p:spPr>
          <a:xfrm rot="10800000">
            <a:off x="18992850" y="0"/>
            <a:ext cx="1111250" cy="2038402"/>
          </a:xfrm>
          <a:custGeom>
            <a:avLst/>
            <a:gdLst/>
            <a:ahLst/>
            <a:cxnLst/>
            <a:rect l="l" t="t" r="r" b="b"/>
            <a:pathLst>
              <a:path w="1885314" h="3696334">
                <a:moveTo>
                  <a:pt x="36648" y="0"/>
                </a:moveTo>
                <a:lnTo>
                  <a:pt x="0" y="1481"/>
                </a:lnTo>
                <a:lnTo>
                  <a:pt x="0" y="3696222"/>
                </a:lnTo>
                <a:lnTo>
                  <a:pt x="1884759" y="3696222"/>
                </a:lnTo>
                <a:lnTo>
                  <a:pt x="1884682" y="1875521"/>
                </a:lnTo>
                <a:lnTo>
                  <a:pt x="1884759" y="1848090"/>
                </a:lnTo>
                <a:lnTo>
                  <a:pt x="1878633" y="1696516"/>
                </a:lnTo>
                <a:lnTo>
                  <a:pt x="1860571" y="1548318"/>
                </a:lnTo>
                <a:lnTo>
                  <a:pt x="1831049" y="1403969"/>
                </a:lnTo>
                <a:lnTo>
                  <a:pt x="1790543" y="1263947"/>
                </a:lnTo>
                <a:lnTo>
                  <a:pt x="1739528" y="1128726"/>
                </a:lnTo>
                <a:lnTo>
                  <a:pt x="1678480" y="998782"/>
                </a:lnTo>
                <a:lnTo>
                  <a:pt x="1607874" y="874591"/>
                </a:lnTo>
                <a:lnTo>
                  <a:pt x="1528186" y="756628"/>
                </a:lnTo>
                <a:lnTo>
                  <a:pt x="1439892" y="645369"/>
                </a:lnTo>
                <a:lnTo>
                  <a:pt x="1343466" y="541289"/>
                </a:lnTo>
                <a:lnTo>
                  <a:pt x="1239386" y="444865"/>
                </a:lnTo>
                <a:lnTo>
                  <a:pt x="1128126" y="356571"/>
                </a:lnTo>
                <a:lnTo>
                  <a:pt x="1010162" y="276884"/>
                </a:lnTo>
                <a:lnTo>
                  <a:pt x="885969" y="206278"/>
                </a:lnTo>
                <a:lnTo>
                  <a:pt x="756024" y="145230"/>
                </a:lnTo>
                <a:lnTo>
                  <a:pt x="620801" y="94216"/>
                </a:lnTo>
                <a:lnTo>
                  <a:pt x="480776" y="53709"/>
                </a:lnTo>
                <a:lnTo>
                  <a:pt x="336425" y="24188"/>
                </a:lnTo>
                <a:lnTo>
                  <a:pt x="188224" y="6126"/>
                </a:lnTo>
                <a:lnTo>
                  <a:pt x="36648" y="0"/>
                </a:lnTo>
                <a:close/>
              </a:path>
              <a:path w="1885314" h="3696334">
                <a:moveTo>
                  <a:pt x="1884759" y="1868581"/>
                </a:moveTo>
                <a:lnTo>
                  <a:pt x="1884682" y="1875521"/>
                </a:lnTo>
                <a:lnTo>
                  <a:pt x="1884759" y="1868581"/>
                </a:lnTo>
                <a:close/>
              </a:path>
            </a:pathLst>
          </a:custGeom>
          <a:solidFill>
            <a:srgbClr val="00B14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</p:spTree>
    <p:extLst>
      <p:ext uri="{BB962C8B-B14F-4D97-AF65-F5344CB8AC3E}">
        <p14:creationId xmlns:p14="http://schemas.microsoft.com/office/powerpoint/2010/main" val="3164871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>
            <a:extLst>
              <a:ext uri="{FF2B5EF4-FFF2-40B4-BE49-F238E27FC236}">
                <a16:creationId xmlns:a16="http://schemas.microsoft.com/office/drawing/2014/main" id="{AB50538C-B719-069E-B40C-CF50D0D8D4E6}"/>
              </a:ext>
            </a:extLst>
          </p:cNvPr>
          <p:cNvSpPr txBox="1"/>
          <p:nvPr/>
        </p:nvSpPr>
        <p:spPr>
          <a:xfrm>
            <a:off x="1067792" y="2267707"/>
            <a:ext cx="17968515" cy="8630930"/>
          </a:xfrm>
          <a:prstGeom prst="rect">
            <a:avLst/>
          </a:prstGeom>
          <a:solidFill>
            <a:schemeClr val="bg1"/>
          </a:solidFill>
        </p:spPr>
        <p:txBody>
          <a:bodyPr vert="horz" lIns="150781" tIns="75390" rIns="150781" bIns="75390" rtlCol="0" anchor="ctr" anchorCtr="0">
            <a:normAutofit fontScale="32500" lnSpcReduction="20000"/>
          </a:bodyPr>
          <a:lstStyle>
            <a:defPPr>
              <a:defRPr lang="hu-HU"/>
            </a:defPPr>
            <a:lvl1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rgbClr val="001489"/>
                </a:solidFill>
                <a:latin typeface="Montserrat"/>
                <a:ea typeface="+mj-ea"/>
                <a:cs typeface="Kanit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hu-HU" sz="8800" b="1" dirty="0">
                <a:sym typeface="Wingdings" panose="05000000000000000000" pitchFamily="2" charset="2"/>
              </a:rPr>
              <a:t>Adatalapú működés előnyei</a:t>
            </a:r>
          </a:p>
          <a:p>
            <a:pPr>
              <a:lnSpc>
                <a:spcPct val="150000"/>
              </a:lnSpc>
            </a:pPr>
            <a:r>
              <a:rPr lang="hu-HU" sz="8800" dirty="0">
                <a:sym typeface="Wingdings" panose="05000000000000000000" pitchFamily="2" charset="2"/>
              </a:rPr>
              <a:t>Megbízhatóság növelése</a:t>
            </a:r>
          </a:p>
          <a:p>
            <a:pPr>
              <a:lnSpc>
                <a:spcPct val="150000"/>
              </a:lnSpc>
            </a:pPr>
            <a:r>
              <a:rPr lang="hu-HU" sz="8800" dirty="0">
                <a:sym typeface="Wingdings" panose="05000000000000000000" pitchFamily="2" charset="2"/>
              </a:rPr>
              <a:t>Jobb döntéshozatal</a:t>
            </a:r>
          </a:p>
          <a:p>
            <a:pPr>
              <a:lnSpc>
                <a:spcPct val="150000"/>
              </a:lnSpc>
            </a:pPr>
            <a:r>
              <a:rPr lang="hu-HU" sz="8800" dirty="0">
                <a:sym typeface="Wingdings" panose="05000000000000000000" pitchFamily="2" charset="2"/>
              </a:rPr>
              <a:t>Benchmarking és teljesítményértékelés elősegítése</a:t>
            </a:r>
          </a:p>
          <a:p>
            <a:pPr>
              <a:lnSpc>
                <a:spcPct val="150000"/>
              </a:lnSpc>
            </a:pPr>
            <a:r>
              <a:rPr lang="hu-HU" sz="8800" dirty="0">
                <a:sym typeface="Wingdings" panose="05000000000000000000" pitchFamily="2" charset="2"/>
              </a:rPr>
              <a:t>Innováció és együttműködés ösztönzése</a:t>
            </a:r>
          </a:p>
          <a:p>
            <a:pPr>
              <a:lnSpc>
                <a:spcPct val="150000"/>
              </a:lnSpc>
            </a:pPr>
            <a:r>
              <a:rPr lang="hu-HU" sz="8800" dirty="0">
                <a:sym typeface="Wingdings" panose="05000000000000000000" pitchFamily="2" charset="2"/>
              </a:rPr>
              <a:t>Jobb marketing és támogatási lehetőségek</a:t>
            </a:r>
          </a:p>
          <a:p>
            <a:pPr marL="0" indent="0">
              <a:lnSpc>
                <a:spcPct val="150000"/>
              </a:lnSpc>
              <a:buNone/>
            </a:pPr>
            <a:endParaRPr lang="hu-HU" sz="8800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8800" b="1" dirty="0">
                <a:sym typeface="Wingdings" panose="05000000000000000000" pitchFamily="2" charset="2"/>
              </a:rPr>
              <a:t>BUDCB negyedéves adatbekérés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8800" dirty="0">
                <a:sym typeface="Wingdings" panose="05000000000000000000" pitchFamily="2" charset="2"/>
              </a:rPr>
              <a:t>Magyar és nemzetközi cégek és szakmai szövetségek/társaságok által megrendezett eseményekről statisztikai adatszolgáltatás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8800" dirty="0">
                <a:sym typeface="Wingdings" panose="05000000000000000000" pitchFamily="2" charset="2"/>
              </a:rPr>
              <a:t>ICCA és UIA világranglistákon minél jobb helyezés elérése</a:t>
            </a:r>
          </a:p>
          <a:p>
            <a:pPr marL="0" indent="0">
              <a:lnSpc>
                <a:spcPct val="150000"/>
              </a:lnSpc>
              <a:buNone/>
            </a:pPr>
            <a:endParaRPr lang="hu-HU" sz="8800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000" dirty="0"/>
          </a:p>
        </p:txBody>
      </p:sp>
      <p:sp>
        <p:nvSpPr>
          <p:cNvPr id="16" name="Google Shape;159;p28">
            <a:extLst>
              <a:ext uri="{FF2B5EF4-FFF2-40B4-BE49-F238E27FC236}">
                <a16:creationId xmlns:a16="http://schemas.microsoft.com/office/drawing/2014/main" id="{C3925601-1EEA-1316-74B4-1D41A0E94F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840" y="1239074"/>
            <a:ext cx="16938100" cy="738664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rtl="0">
              <a:buSzPts val="3000"/>
            </a:pPr>
            <a:r>
              <a:rPr lang="hu-HU" sz="4800" kern="1200" dirty="0">
                <a:solidFill>
                  <a:srgbClr val="001489"/>
                </a:solidFill>
                <a:latin typeface="Montserrat"/>
                <a:cs typeface="Kanit"/>
              </a:rPr>
              <a:t>Adatalapú működés</a:t>
            </a:r>
          </a:p>
        </p:txBody>
      </p:sp>
      <p:pic>
        <p:nvPicPr>
          <p:cNvPr id="3" name="Kép 2" descr="A képen Betűtípus, szöveg, Grafika, képernyőkép látható&#10;&#10;Automatikusan generált leírás">
            <a:extLst>
              <a:ext uri="{FF2B5EF4-FFF2-40B4-BE49-F238E27FC236}">
                <a16:creationId xmlns:a16="http://schemas.microsoft.com/office/drawing/2014/main" id="{C5461091-57E2-7225-E2F2-4C05EE6B7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505" y="10216024"/>
            <a:ext cx="2743700" cy="1211314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00B6B1F9-89A0-D904-A8E0-00478A136A9F}"/>
              </a:ext>
            </a:extLst>
          </p:cNvPr>
          <p:cNvSpPr>
            <a:spLocks noChangeAspect="1"/>
          </p:cNvSpPr>
          <p:nvPr/>
        </p:nvSpPr>
        <p:spPr>
          <a:xfrm>
            <a:off x="16577866" y="456161"/>
            <a:ext cx="2304489" cy="2304489"/>
          </a:xfrm>
          <a:custGeom>
            <a:avLst/>
            <a:gdLst/>
            <a:ahLst/>
            <a:cxnLst/>
            <a:rect l="l" t="t" r="r" b="b"/>
            <a:pathLst>
              <a:path w="3769995" h="3769995">
                <a:moveTo>
                  <a:pt x="3769518" y="0"/>
                </a:moveTo>
                <a:lnTo>
                  <a:pt x="0" y="0"/>
                </a:lnTo>
                <a:lnTo>
                  <a:pt x="0" y="1310871"/>
                </a:lnTo>
                <a:lnTo>
                  <a:pt x="198264" y="1319111"/>
                </a:lnTo>
                <a:lnTo>
                  <a:pt x="392423" y="1343390"/>
                </a:lnTo>
                <a:lnTo>
                  <a:pt x="581820" y="1383047"/>
                </a:lnTo>
                <a:lnTo>
                  <a:pt x="765802" y="1437422"/>
                </a:lnTo>
                <a:lnTo>
                  <a:pt x="943711" y="1505853"/>
                </a:lnTo>
                <a:lnTo>
                  <a:pt x="1114893" y="1587679"/>
                </a:lnTo>
                <a:lnTo>
                  <a:pt x="1278692" y="1682239"/>
                </a:lnTo>
                <a:lnTo>
                  <a:pt x="1434452" y="1788871"/>
                </a:lnTo>
                <a:lnTo>
                  <a:pt x="1581518" y="1906916"/>
                </a:lnTo>
                <a:lnTo>
                  <a:pt x="1719235" y="2035711"/>
                </a:lnTo>
                <a:lnTo>
                  <a:pt x="1846947" y="2174596"/>
                </a:lnTo>
                <a:lnTo>
                  <a:pt x="1963999" y="2322909"/>
                </a:lnTo>
                <a:lnTo>
                  <a:pt x="2069734" y="2479990"/>
                </a:lnTo>
                <a:lnTo>
                  <a:pt x="2163499" y="2645178"/>
                </a:lnTo>
                <a:lnTo>
                  <a:pt x="2244636" y="2817811"/>
                </a:lnTo>
                <a:lnTo>
                  <a:pt x="2312491" y="2997228"/>
                </a:lnTo>
                <a:lnTo>
                  <a:pt x="2366408" y="3182768"/>
                </a:lnTo>
                <a:lnTo>
                  <a:pt x="2405732" y="3373771"/>
                </a:lnTo>
                <a:lnTo>
                  <a:pt x="2429807" y="3569575"/>
                </a:lnTo>
                <a:lnTo>
                  <a:pt x="2437978" y="3769518"/>
                </a:lnTo>
                <a:lnTo>
                  <a:pt x="3769518" y="3769518"/>
                </a:lnTo>
                <a:lnTo>
                  <a:pt x="376951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5">
            <a:extLst>
              <a:ext uri="{FF2B5EF4-FFF2-40B4-BE49-F238E27FC236}">
                <a16:creationId xmlns:a16="http://schemas.microsoft.com/office/drawing/2014/main" id="{C01113CC-A39A-CD74-F744-0CF7770083D3}"/>
              </a:ext>
            </a:extLst>
          </p:cNvPr>
          <p:cNvSpPr/>
          <p:nvPr/>
        </p:nvSpPr>
        <p:spPr>
          <a:xfrm rot="5400000">
            <a:off x="11704033" y="9800672"/>
            <a:ext cx="1021643" cy="2042017"/>
          </a:xfrm>
          <a:custGeom>
            <a:avLst/>
            <a:gdLst/>
            <a:ahLst/>
            <a:cxnLst/>
            <a:rect l="l" t="t" r="r" b="b"/>
            <a:pathLst>
              <a:path w="1021715" h="2042160">
                <a:moveTo>
                  <a:pt x="1020900" y="0"/>
                </a:moveTo>
                <a:lnTo>
                  <a:pt x="972841" y="1111"/>
                </a:lnTo>
                <a:lnTo>
                  <a:pt x="925354" y="4412"/>
                </a:lnTo>
                <a:lnTo>
                  <a:pt x="878488" y="9853"/>
                </a:lnTo>
                <a:lnTo>
                  <a:pt x="832292" y="17386"/>
                </a:lnTo>
                <a:lnTo>
                  <a:pt x="786815" y="26962"/>
                </a:lnTo>
                <a:lnTo>
                  <a:pt x="742106" y="38531"/>
                </a:lnTo>
                <a:lnTo>
                  <a:pt x="698214" y="52045"/>
                </a:lnTo>
                <a:lnTo>
                  <a:pt x="655188" y="67454"/>
                </a:lnTo>
                <a:lnTo>
                  <a:pt x="613077" y="84710"/>
                </a:lnTo>
                <a:lnTo>
                  <a:pt x="571930" y="103764"/>
                </a:lnTo>
                <a:lnTo>
                  <a:pt x="531797" y="124566"/>
                </a:lnTo>
                <a:lnTo>
                  <a:pt x="492726" y="147067"/>
                </a:lnTo>
                <a:lnTo>
                  <a:pt x="454766" y="171219"/>
                </a:lnTo>
                <a:lnTo>
                  <a:pt x="417966" y="196972"/>
                </a:lnTo>
                <a:lnTo>
                  <a:pt x="382375" y="224278"/>
                </a:lnTo>
                <a:lnTo>
                  <a:pt x="348043" y="253087"/>
                </a:lnTo>
                <a:lnTo>
                  <a:pt x="315018" y="283351"/>
                </a:lnTo>
                <a:lnTo>
                  <a:pt x="283350" y="315020"/>
                </a:lnTo>
                <a:lnTo>
                  <a:pt x="253086" y="348045"/>
                </a:lnTo>
                <a:lnTo>
                  <a:pt x="224277" y="382377"/>
                </a:lnTo>
                <a:lnTo>
                  <a:pt x="196972" y="417968"/>
                </a:lnTo>
                <a:lnTo>
                  <a:pt x="171219" y="454768"/>
                </a:lnTo>
                <a:lnTo>
                  <a:pt x="147067" y="492729"/>
                </a:lnTo>
                <a:lnTo>
                  <a:pt x="124565" y="531800"/>
                </a:lnTo>
                <a:lnTo>
                  <a:pt x="103764" y="571934"/>
                </a:lnTo>
                <a:lnTo>
                  <a:pt x="84710" y="613081"/>
                </a:lnTo>
                <a:lnTo>
                  <a:pt x="67454" y="655193"/>
                </a:lnTo>
                <a:lnTo>
                  <a:pt x="52045" y="698219"/>
                </a:lnTo>
                <a:lnTo>
                  <a:pt x="38531" y="742111"/>
                </a:lnTo>
                <a:lnTo>
                  <a:pt x="26962" y="786821"/>
                </a:lnTo>
                <a:lnTo>
                  <a:pt x="17386" y="832299"/>
                </a:lnTo>
                <a:lnTo>
                  <a:pt x="9853" y="878496"/>
                </a:lnTo>
                <a:lnTo>
                  <a:pt x="4412" y="925363"/>
                </a:lnTo>
                <a:lnTo>
                  <a:pt x="1111" y="972851"/>
                </a:lnTo>
                <a:lnTo>
                  <a:pt x="0" y="1020911"/>
                </a:lnTo>
                <a:lnTo>
                  <a:pt x="1111" y="1068970"/>
                </a:lnTo>
                <a:lnTo>
                  <a:pt x="4412" y="1116457"/>
                </a:lnTo>
                <a:lnTo>
                  <a:pt x="9853" y="1163324"/>
                </a:lnTo>
                <a:lnTo>
                  <a:pt x="17386" y="1209520"/>
                </a:lnTo>
                <a:lnTo>
                  <a:pt x="26962" y="1254997"/>
                </a:lnTo>
                <a:lnTo>
                  <a:pt x="38531" y="1299706"/>
                </a:lnTo>
                <a:lnTo>
                  <a:pt x="52045" y="1343599"/>
                </a:lnTo>
                <a:lnTo>
                  <a:pt x="67454" y="1386625"/>
                </a:lnTo>
                <a:lnTo>
                  <a:pt x="84710" y="1428736"/>
                </a:lnTo>
                <a:lnTo>
                  <a:pt x="103764" y="1469883"/>
                </a:lnTo>
                <a:lnTo>
                  <a:pt x="124565" y="1510017"/>
                </a:lnTo>
                <a:lnTo>
                  <a:pt x="147067" y="1549088"/>
                </a:lnTo>
                <a:lnTo>
                  <a:pt x="171219" y="1587049"/>
                </a:lnTo>
                <a:lnTo>
                  <a:pt x="196972" y="1623849"/>
                </a:lnTo>
                <a:lnTo>
                  <a:pt x="224277" y="1659440"/>
                </a:lnTo>
                <a:lnTo>
                  <a:pt x="253086" y="1693773"/>
                </a:lnTo>
                <a:lnTo>
                  <a:pt x="283350" y="1726798"/>
                </a:lnTo>
                <a:lnTo>
                  <a:pt x="315018" y="1758467"/>
                </a:lnTo>
                <a:lnTo>
                  <a:pt x="348043" y="1788731"/>
                </a:lnTo>
                <a:lnTo>
                  <a:pt x="382375" y="1817540"/>
                </a:lnTo>
                <a:lnTo>
                  <a:pt x="417966" y="1844846"/>
                </a:lnTo>
                <a:lnTo>
                  <a:pt x="454766" y="1870600"/>
                </a:lnTo>
                <a:lnTo>
                  <a:pt x="492726" y="1894752"/>
                </a:lnTo>
                <a:lnTo>
                  <a:pt x="531797" y="1917254"/>
                </a:lnTo>
                <a:lnTo>
                  <a:pt x="571930" y="1938056"/>
                </a:lnTo>
                <a:lnTo>
                  <a:pt x="613077" y="1957110"/>
                </a:lnTo>
                <a:lnTo>
                  <a:pt x="655188" y="1974366"/>
                </a:lnTo>
                <a:lnTo>
                  <a:pt x="698214" y="1989776"/>
                </a:lnTo>
                <a:lnTo>
                  <a:pt x="742106" y="2003290"/>
                </a:lnTo>
                <a:lnTo>
                  <a:pt x="786815" y="2014859"/>
                </a:lnTo>
                <a:lnTo>
                  <a:pt x="832292" y="2024435"/>
                </a:lnTo>
                <a:lnTo>
                  <a:pt x="878488" y="2031968"/>
                </a:lnTo>
                <a:lnTo>
                  <a:pt x="925354" y="2037410"/>
                </a:lnTo>
                <a:lnTo>
                  <a:pt x="972841" y="2040711"/>
                </a:lnTo>
                <a:lnTo>
                  <a:pt x="1020900" y="2041822"/>
                </a:lnTo>
                <a:lnTo>
                  <a:pt x="1021454" y="1020911"/>
                </a:lnTo>
                <a:lnTo>
                  <a:pt x="1021523" y="319034"/>
                </a:lnTo>
                <a:lnTo>
                  <a:pt x="1020900" y="0"/>
                </a:lnTo>
                <a:close/>
              </a:path>
            </a:pathLst>
          </a:custGeom>
          <a:solidFill>
            <a:srgbClr val="E40046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</p:spTree>
    <p:extLst>
      <p:ext uri="{BB962C8B-B14F-4D97-AF65-F5344CB8AC3E}">
        <p14:creationId xmlns:p14="http://schemas.microsoft.com/office/powerpoint/2010/main" val="210120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>
            <a:extLst>
              <a:ext uri="{FF2B5EF4-FFF2-40B4-BE49-F238E27FC236}">
                <a16:creationId xmlns:a16="http://schemas.microsoft.com/office/drawing/2014/main" id="{F197D85B-58ED-0A66-59FE-CD167B439D43}"/>
              </a:ext>
            </a:extLst>
          </p:cNvPr>
          <p:cNvSpPr/>
          <p:nvPr/>
        </p:nvSpPr>
        <p:spPr>
          <a:xfrm>
            <a:off x="1699419" y="3262316"/>
            <a:ext cx="7300534" cy="24237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hu-HU" sz="296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133716D1-BCE2-CBE4-E492-BB84ECC1F731}"/>
              </a:ext>
            </a:extLst>
          </p:cNvPr>
          <p:cNvSpPr/>
          <p:nvPr/>
        </p:nvSpPr>
        <p:spPr>
          <a:xfrm>
            <a:off x="4877479" y="3597988"/>
            <a:ext cx="3750341" cy="1760914"/>
          </a:xfrm>
          <a:prstGeom prst="rect">
            <a:avLst/>
          </a:prstGeom>
          <a:solidFill>
            <a:srgbClr val="001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hu-HU" sz="296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10DD5CF2-2EDA-670A-535B-9ABC47CC4934}"/>
              </a:ext>
            </a:extLst>
          </p:cNvPr>
          <p:cNvSpPr/>
          <p:nvPr/>
        </p:nvSpPr>
        <p:spPr>
          <a:xfrm>
            <a:off x="2233414" y="3585050"/>
            <a:ext cx="2444302" cy="1760914"/>
          </a:xfrm>
          <a:prstGeom prst="rect">
            <a:avLst/>
          </a:prstGeom>
          <a:solidFill>
            <a:srgbClr val="001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hu-HU" sz="296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D3311565-C1CA-4DD1-B948-6FD6C3ADD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569" y="1310791"/>
            <a:ext cx="17339786" cy="738664"/>
          </a:xfrm>
        </p:spPr>
        <p:txBody>
          <a:bodyPr spcFirstLastPara="1" wrap="square" lIns="0" tIns="0" rIns="0" bIns="0" anchor="ctr" anchorCtr="0">
            <a:spAutoFit/>
          </a:bodyPr>
          <a:lstStyle/>
          <a:p>
            <a:pPr rtl="0">
              <a:buSzPts val="3000"/>
            </a:pPr>
            <a:r>
              <a:rPr lang="hu-HU" sz="4800" kern="1200" dirty="0">
                <a:solidFill>
                  <a:srgbClr val="001489"/>
                </a:solidFill>
                <a:latin typeface="Montserrat"/>
                <a:ea typeface="+mj-ea"/>
              </a:rPr>
              <a:t>2023: A FOKOZATOS VISSZAÉPÜLÉS IDŐSZAKA 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F86D47F-F9B9-426C-9388-0B6ABDFC2B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2569" y="2138782"/>
            <a:ext cx="9840015" cy="492443"/>
          </a:xfrm>
        </p:spPr>
        <p:txBody>
          <a:bodyPr spcFirstLastPara="1" wrap="square" lIns="0" tIns="0" rIns="0" bIns="0" anchor="ctr" anchorCtr="0">
            <a:spAutoFit/>
          </a:bodyPr>
          <a:lstStyle/>
          <a:p>
            <a:pPr rtl="0">
              <a:buSzPts val="3000"/>
            </a:pPr>
            <a:r>
              <a:rPr lang="hu-HU" sz="3200" kern="1200" dirty="0">
                <a:solidFill>
                  <a:srgbClr val="001489"/>
                </a:solidFill>
                <a:latin typeface="Montserrat"/>
                <a:ea typeface="+mj-ea"/>
              </a:rPr>
              <a:t>a hazai hivatásturizmusban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2F8A3AF6-654A-9E93-168A-C4AE429AB234}"/>
              </a:ext>
            </a:extLst>
          </p:cNvPr>
          <p:cNvSpPr/>
          <p:nvPr/>
        </p:nvSpPr>
        <p:spPr>
          <a:xfrm>
            <a:off x="2258583" y="3404268"/>
            <a:ext cx="2430987" cy="1877981"/>
          </a:xfrm>
          <a:prstGeom prst="rect">
            <a:avLst/>
          </a:prstGeom>
          <a:noFill/>
        </p:spPr>
        <p:txBody>
          <a:bodyPr wrap="none" lIns="150781" tIns="75390" rIns="150781" bIns="75390">
            <a:spAutoFit/>
          </a:bodyPr>
          <a:lstStyle/>
          <a:p>
            <a:pPr algn="ctr" defTabSz="1507846">
              <a:defRPr/>
            </a:pPr>
            <a:r>
              <a:rPr lang="hu-HU" sz="5277" b="1" dirty="0">
                <a:ln w="0"/>
                <a:solidFill>
                  <a:prstClr val="white"/>
                </a:solidFill>
                <a:latin typeface="Calibri" panose="020F0502020204030204"/>
              </a:rPr>
              <a:t>122</a:t>
            </a:r>
            <a:r>
              <a:rPr lang="hu-HU" sz="8905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 </a:t>
            </a:r>
            <a:br>
              <a:rPr lang="hu-HU" sz="8905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</a:br>
            <a:r>
              <a:rPr lang="hu-HU" sz="2309" dirty="0">
                <a:ln w="0"/>
                <a:solidFill>
                  <a:prstClr val="white"/>
                </a:solidFill>
                <a:latin typeface="Calibri" panose="020F0502020204030204"/>
              </a:rPr>
              <a:t>válaszadó partner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C658BC12-B5DC-E726-DC21-F0A1BBD06BDC}"/>
              </a:ext>
            </a:extLst>
          </p:cNvPr>
          <p:cNvSpPr/>
          <p:nvPr/>
        </p:nvSpPr>
        <p:spPr>
          <a:xfrm>
            <a:off x="4877479" y="3853365"/>
            <a:ext cx="3750341" cy="1447928"/>
          </a:xfrm>
          <a:prstGeom prst="rect">
            <a:avLst/>
          </a:prstGeom>
          <a:noFill/>
        </p:spPr>
        <p:txBody>
          <a:bodyPr wrap="square" lIns="150781" tIns="75390" rIns="150781" bIns="75390">
            <a:spAutoFit/>
          </a:bodyPr>
          <a:lstStyle/>
          <a:p>
            <a:pPr algn="ctr" defTabSz="1507846">
              <a:spcBef>
                <a:spcPts val="824"/>
              </a:spcBef>
              <a:defRPr/>
            </a:pPr>
            <a:r>
              <a:rPr lang="hu-HU" sz="5277" b="1" dirty="0">
                <a:ln w="0"/>
                <a:solidFill>
                  <a:prstClr val="white"/>
                </a:solidFill>
                <a:latin typeface="Calibri" panose="020F0502020204030204"/>
              </a:rPr>
              <a:t>1707</a:t>
            </a:r>
            <a:endParaRPr lang="hu-HU" sz="2968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pPr algn="ctr" defTabSz="1507846">
              <a:spcBef>
                <a:spcPts val="989"/>
              </a:spcBef>
              <a:defRPr/>
            </a:pPr>
            <a:r>
              <a:rPr lang="hu-HU" sz="2309" dirty="0">
                <a:ln w="0"/>
                <a:solidFill>
                  <a:prstClr val="white"/>
                </a:solidFill>
                <a:latin typeface="Calibri" panose="020F0502020204030204"/>
              </a:rPr>
              <a:t>hivatásturisztikai</a:t>
            </a:r>
            <a:r>
              <a:rPr lang="hu-HU" sz="2309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hu-HU" sz="2309" dirty="0">
                <a:ln w="0"/>
                <a:solidFill>
                  <a:prstClr val="white"/>
                </a:solidFill>
                <a:latin typeface="Calibri" panose="020F0502020204030204"/>
              </a:rPr>
              <a:t>rendezvény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1ACED37-269A-5B1F-DD91-8ECE3464027F}"/>
              </a:ext>
            </a:extLst>
          </p:cNvPr>
          <p:cNvGraphicFramePr/>
          <p:nvPr/>
        </p:nvGraphicFramePr>
        <p:xfrm>
          <a:off x="431902" y="6121523"/>
          <a:ext cx="15504786" cy="6208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Szövegdoboz 30">
            <a:extLst>
              <a:ext uri="{FF2B5EF4-FFF2-40B4-BE49-F238E27FC236}">
                <a16:creationId xmlns:a16="http://schemas.microsoft.com/office/drawing/2014/main" id="{44066BFA-9639-274F-AEFE-345BDECD5266}"/>
              </a:ext>
            </a:extLst>
          </p:cNvPr>
          <p:cNvSpPr txBox="1"/>
          <p:nvPr/>
        </p:nvSpPr>
        <p:spPr>
          <a:xfrm>
            <a:off x="984263" y="6752614"/>
            <a:ext cx="10052050" cy="904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638" b="1" dirty="0">
                <a:solidFill>
                  <a:srgbClr val="001388"/>
                </a:solidFill>
              </a:rPr>
              <a:t>HIVATÁSTURISZTIKAI ESEMÉNYEK </a:t>
            </a:r>
          </a:p>
          <a:p>
            <a:pPr algn="ctr"/>
            <a:r>
              <a:rPr lang="hu-HU" sz="2638" b="1" dirty="0">
                <a:solidFill>
                  <a:srgbClr val="001388"/>
                </a:solidFill>
              </a:rPr>
              <a:t>ÁTLAGOS HOSSZA</a:t>
            </a:r>
            <a:endParaRPr lang="hu-HU" sz="2968" dirty="0">
              <a:solidFill>
                <a:srgbClr val="001388"/>
              </a:solidFill>
            </a:endParaRPr>
          </a:p>
        </p:txBody>
      </p:sp>
      <p:sp>
        <p:nvSpPr>
          <p:cNvPr id="11" name="Szövegdoboz 39">
            <a:extLst>
              <a:ext uri="{FF2B5EF4-FFF2-40B4-BE49-F238E27FC236}">
                <a16:creationId xmlns:a16="http://schemas.microsoft.com/office/drawing/2014/main" id="{50381643-744F-E115-9FD1-0FDEC95764F8}"/>
              </a:ext>
            </a:extLst>
          </p:cNvPr>
          <p:cNvSpPr txBox="1"/>
          <p:nvPr/>
        </p:nvSpPr>
        <p:spPr>
          <a:xfrm>
            <a:off x="2633316" y="8411128"/>
            <a:ext cx="1249455" cy="681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hu-HU" sz="2968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3,2</a:t>
            </a:r>
            <a:br>
              <a:rPr lang="hu-HU" sz="2968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14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</a:t>
            </a:r>
            <a:endParaRPr lang="hu-HU" sz="824" b="1" dirty="0">
              <a:solidFill>
                <a:srgbClr val="0013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39">
            <a:extLst>
              <a:ext uri="{FF2B5EF4-FFF2-40B4-BE49-F238E27FC236}">
                <a16:creationId xmlns:a16="http://schemas.microsoft.com/office/drawing/2014/main" id="{422B0535-DE84-CE3C-1AEE-E03EA9A055FF}"/>
              </a:ext>
            </a:extLst>
          </p:cNvPr>
          <p:cNvSpPr txBox="1"/>
          <p:nvPr/>
        </p:nvSpPr>
        <p:spPr>
          <a:xfrm>
            <a:off x="4451942" y="8615309"/>
            <a:ext cx="1249455" cy="681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hu-HU" sz="2968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</a:t>
            </a:r>
            <a:br>
              <a:rPr lang="hu-HU" sz="2968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14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</a:t>
            </a:r>
            <a:endParaRPr lang="hu-HU" sz="824" b="1" dirty="0">
              <a:solidFill>
                <a:srgbClr val="0013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zövegdoboz 39">
            <a:extLst>
              <a:ext uri="{FF2B5EF4-FFF2-40B4-BE49-F238E27FC236}">
                <a16:creationId xmlns:a16="http://schemas.microsoft.com/office/drawing/2014/main" id="{7828A2F2-013F-48C3-B09A-77BE64D334DC}"/>
              </a:ext>
            </a:extLst>
          </p:cNvPr>
          <p:cNvSpPr txBox="1"/>
          <p:nvPr/>
        </p:nvSpPr>
        <p:spPr>
          <a:xfrm>
            <a:off x="6250731" y="8383160"/>
            <a:ext cx="1249455" cy="681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hu-HU" sz="2968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3,3</a:t>
            </a:r>
            <a:br>
              <a:rPr lang="hu-HU" sz="2968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14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</a:t>
            </a:r>
            <a:endParaRPr lang="hu-HU" sz="824" b="1" dirty="0">
              <a:solidFill>
                <a:srgbClr val="0013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zövegdoboz 39">
            <a:extLst>
              <a:ext uri="{FF2B5EF4-FFF2-40B4-BE49-F238E27FC236}">
                <a16:creationId xmlns:a16="http://schemas.microsoft.com/office/drawing/2014/main" id="{B7799021-478E-42C7-99A1-BE573C332450}"/>
              </a:ext>
            </a:extLst>
          </p:cNvPr>
          <p:cNvSpPr txBox="1"/>
          <p:nvPr/>
        </p:nvSpPr>
        <p:spPr>
          <a:xfrm>
            <a:off x="8057455" y="8383160"/>
            <a:ext cx="1249455" cy="681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hu-HU" sz="2968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3,3</a:t>
            </a:r>
            <a:br>
              <a:rPr lang="hu-HU" sz="2968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14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</a:t>
            </a:r>
            <a:endParaRPr lang="hu-HU" sz="824" b="1" dirty="0">
              <a:solidFill>
                <a:srgbClr val="0013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zövegdoboz 39">
            <a:extLst>
              <a:ext uri="{FF2B5EF4-FFF2-40B4-BE49-F238E27FC236}">
                <a16:creationId xmlns:a16="http://schemas.microsoft.com/office/drawing/2014/main" id="{C2005CDF-D8CB-A767-2F8F-AED162F20E4D}"/>
              </a:ext>
            </a:extLst>
          </p:cNvPr>
          <p:cNvSpPr txBox="1"/>
          <p:nvPr/>
        </p:nvSpPr>
        <p:spPr>
          <a:xfrm>
            <a:off x="9880051" y="7607008"/>
            <a:ext cx="1249455" cy="681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hu-HU" sz="2968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5,3</a:t>
            </a:r>
            <a:br>
              <a:rPr lang="hu-HU" sz="2968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14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</a:t>
            </a:r>
            <a:endParaRPr lang="hu-HU" sz="824" b="1" dirty="0">
              <a:solidFill>
                <a:srgbClr val="0013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zövegdoboz 39">
            <a:extLst>
              <a:ext uri="{FF2B5EF4-FFF2-40B4-BE49-F238E27FC236}">
                <a16:creationId xmlns:a16="http://schemas.microsoft.com/office/drawing/2014/main" id="{C944C155-652D-D35A-F08B-9A88761A6A38}"/>
              </a:ext>
            </a:extLst>
          </p:cNvPr>
          <p:cNvSpPr txBox="1"/>
          <p:nvPr/>
        </p:nvSpPr>
        <p:spPr>
          <a:xfrm>
            <a:off x="11686775" y="9064557"/>
            <a:ext cx="1249455" cy="681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hu-HU" sz="2968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br>
              <a:rPr lang="hu-HU" sz="2968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14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</a:t>
            </a:r>
            <a:endParaRPr lang="hu-HU" sz="824" b="1" dirty="0">
              <a:solidFill>
                <a:srgbClr val="0013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zövegdoboz 39">
            <a:extLst>
              <a:ext uri="{FF2B5EF4-FFF2-40B4-BE49-F238E27FC236}">
                <a16:creationId xmlns:a16="http://schemas.microsoft.com/office/drawing/2014/main" id="{5E9FE9A6-101B-8257-A121-8726F05DECF2}"/>
              </a:ext>
            </a:extLst>
          </p:cNvPr>
          <p:cNvSpPr txBox="1"/>
          <p:nvPr/>
        </p:nvSpPr>
        <p:spPr>
          <a:xfrm>
            <a:off x="13493499" y="8855151"/>
            <a:ext cx="1249455" cy="681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hu-HU" sz="2968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</a:t>
            </a:r>
            <a:br>
              <a:rPr lang="hu-HU" sz="2968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14" b="1" dirty="0">
                <a:solidFill>
                  <a:srgbClr val="0013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</a:t>
            </a:r>
            <a:endParaRPr lang="hu-HU" sz="824" b="1" dirty="0">
              <a:solidFill>
                <a:srgbClr val="0013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id="{FD082B4B-27E2-6ED3-3FE7-A8C86A447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89" y="3263678"/>
            <a:ext cx="7123500" cy="4075229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C0230D4-883B-BA5B-A5E4-53024375F423}"/>
              </a:ext>
            </a:extLst>
          </p:cNvPr>
          <p:cNvSpPr/>
          <p:nvPr/>
        </p:nvSpPr>
        <p:spPr>
          <a:xfrm>
            <a:off x="15644553" y="9476509"/>
            <a:ext cx="3873731" cy="1313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 descr="A képen Betűtípus, szöveg, Grafika, képernyőkép látható&#10;&#10;Automatikusan generált leírás">
            <a:extLst>
              <a:ext uri="{FF2B5EF4-FFF2-40B4-BE49-F238E27FC236}">
                <a16:creationId xmlns:a16="http://schemas.microsoft.com/office/drawing/2014/main" id="{58970D23-520F-5196-E285-EFED820E5B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505" y="10216024"/>
            <a:ext cx="2743700" cy="1211314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1B43DE94-281A-AAF8-7A74-7BA701A96117}"/>
              </a:ext>
            </a:extLst>
          </p:cNvPr>
          <p:cNvSpPr/>
          <p:nvPr/>
        </p:nvSpPr>
        <p:spPr>
          <a:xfrm>
            <a:off x="18387391" y="5943600"/>
            <a:ext cx="1284807" cy="2895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6707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zöveg helye 4">
            <a:extLst>
              <a:ext uri="{FF2B5EF4-FFF2-40B4-BE49-F238E27FC236}">
                <a16:creationId xmlns:a16="http://schemas.microsoft.com/office/drawing/2014/main" id="{D3911A2C-89C5-4D9B-5E18-486CF75AE234}"/>
              </a:ext>
            </a:extLst>
          </p:cNvPr>
          <p:cNvSpPr txBox="1">
            <a:spLocks/>
          </p:cNvSpPr>
          <p:nvPr/>
        </p:nvSpPr>
        <p:spPr>
          <a:xfrm>
            <a:off x="201564" y="238921"/>
            <a:ext cx="1902560" cy="623018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>
              <a:buSzPts val="3000"/>
              <a:defRPr sz="4800" b="1" i="0">
                <a:solidFill>
                  <a:srgbClr val="001489"/>
                </a:solidFill>
                <a:latin typeface="Montserrat"/>
                <a:ea typeface="+mj-ea"/>
                <a:cs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smtClean="0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smtClean="0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smtClean="0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2023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E3070869-F616-FB0B-EC4A-EC4AB5C4D536}"/>
              </a:ext>
            </a:extLst>
          </p:cNvPr>
          <p:cNvSpPr/>
          <p:nvPr/>
        </p:nvSpPr>
        <p:spPr>
          <a:xfrm>
            <a:off x="1435622" y="2859003"/>
            <a:ext cx="6720234" cy="7273599"/>
          </a:xfrm>
          <a:prstGeom prst="rect">
            <a:avLst/>
          </a:prstGeom>
          <a:noFill/>
          <a:ln>
            <a:solidFill>
              <a:srgbClr val="0013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968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6B696B15-B092-059E-FEDC-E3F1EB1CF6D6}"/>
              </a:ext>
            </a:extLst>
          </p:cNvPr>
          <p:cNvSpPr/>
          <p:nvPr/>
        </p:nvSpPr>
        <p:spPr>
          <a:xfrm>
            <a:off x="1782515" y="3636441"/>
            <a:ext cx="6026448" cy="61520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hu-HU" sz="296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object 24">
            <a:extLst>
              <a:ext uri="{FF2B5EF4-FFF2-40B4-BE49-F238E27FC236}">
                <a16:creationId xmlns:a16="http://schemas.microsoft.com/office/drawing/2014/main" id="{DDC25405-CF96-CC61-25D2-FA5B12C18058}"/>
              </a:ext>
            </a:extLst>
          </p:cNvPr>
          <p:cNvSpPr txBox="1"/>
          <p:nvPr/>
        </p:nvSpPr>
        <p:spPr>
          <a:xfrm>
            <a:off x="3142804" y="3917975"/>
            <a:ext cx="2623046" cy="4819255"/>
          </a:xfrm>
          <a:prstGeom prst="rect">
            <a:avLst/>
          </a:prstGeom>
          <a:noFill/>
        </p:spPr>
        <p:txBody>
          <a:bodyPr vert="horz" wrap="square" lIns="0" tIns="20942" rIns="0" bIns="0" rtlCol="0" anchor="t">
            <a:spAutoFit/>
          </a:bodyPr>
          <a:lstStyle>
            <a:defPPr>
              <a:defRPr lang="hu-HU"/>
            </a:defPPr>
            <a:lvl1pPr marL="457200" indent="-457200">
              <a:lnSpc>
                <a:spcPct val="150000"/>
              </a:lnSpc>
              <a:spcAft>
                <a:spcPts val="165"/>
              </a:spcAft>
              <a:buFont typeface="+mj-lt"/>
              <a:buAutoNum type="arabicPeriod"/>
              <a:defRPr sz="2400">
                <a:solidFill>
                  <a:srgbClr val="001388"/>
                </a:solidFill>
                <a:latin typeface="Montserrat" pitchFamily="2" charset="-18"/>
              </a:defRPr>
            </a:lvl1pPr>
          </a:lstStyle>
          <a:p>
            <a:r>
              <a:rPr lang="hu-HU" dirty="0"/>
              <a:t>Brit</a:t>
            </a:r>
          </a:p>
          <a:p>
            <a:r>
              <a:rPr lang="hu-HU" dirty="0"/>
              <a:t>Amerikai</a:t>
            </a:r>
          </a:p>
          <a:p>
            <a:r>
              <a:rPr lang="hu-HU" dirty="0"/>
              <a:t>Német</a:t>
            </a:r>
          </a:p>
          <a:p>
            <a:r>
              <a:rPr lang="hu-HU" dirty="0"/>
              <a:t>Belga</a:t>
            </a:r>
          </a:p>
          <a:p>
            <a:r>
              <a:rPr lang="hu-HU" dirty="0"/>
              <a:t>Svájci</a:t>
            </a:r>
          </a:p>
          <a:p>
            <a:r>
              <a:rPr lang="hu-HU" dirty="0"/>
              <a:t>Holland</a:t>
            </a:r>
          </a:p>
          <a:p>
            <a:r>
              <a:rPr lang="hu-HU" dirty="0"/>
              <a:t>Olasz</a:t>
            </a:r>
          </a:p>
          <a:p>
            <a:r>
              <a:rPr lang="hu-HU" dirty="0"/>
              <a:t>Osztrák</a:t>
            </a:r>
          </a:p>
          <a:p>
            <a:r>
              <a:rPr lang="hu-HU" dirty="0"/>
              <a:t>Francia</a:t>
            </a:r>
          </a:p>
          <a:p>
            <a:r>
              <a:rPr lang="hu-HU" dirty="0"/>
              <a:t>Spanyol</a:t>
            </a:r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581467D1-56FA-353D-F16C-DE90EF3E276D}"/>
              </a:ext>
            </a:extLst>
          </p:cNvPr>
          <p:cNvSpPr txBox="1"/>
          <p:nvPr/>
        </p:nvSpPr>
        <p:spPr>
          <a:xfrm>
            <a:off x="6439950" y="4006755"/>
            <a:ext cx="1068660" cy="390478"/>
          </a:xfrm>
          <a:prstGeom prst="rect">
            <a:avLst/>
          </a:prstGeom>
          <a:solidFill>
            <a:srgbClr val="D5DBFF"/>
          </a:solidFill>
        </p:spPr>
        <p:txBody>
          <a:bodyPr vert="horz" wrap="square" lIns="0" tIns="20942" rIns="0" bIns="0" rtlCol="0" anchor="t">
            <a:spAutoFit/>
          </a:bodyPr>
          <a:lstStyle>
            <a:defPPr>
              <a:defRPr lang="hu-HU"/>
            </a:defPPr>
            <a:lvl1pPr marL="20942" algn="ctr" defTabSz="1507846">
              <a:spcBef>
                <a:spcPts val="165"/>
              </a:spcBef>
              <a:defRPr sz="2400" b="1">
                <a:solidFill>
                  <a:srgbClr val="001388"/>
                </a:solidFill>
                <a:latin typeface="Montserrat" pitchFamily="2" charset="-18"/>
              </a:defRPr>
            </a:lvl1pPr>
          </a:lstStyle>
          <a:p>
            <a:r>
              <a:rPr lang="hu-HU" dirty="0"/>
              <a:t>18,9 %</a:t>
            </a:r>
          </a:p>
        </p:txBody>
      </p:sp>
      <p:sp>
        <p:nvSpPr>
          <p:cNvPr id="20" name="object 24">
            <a:extLst>
              <a:ext uri="{FF2B5EF4-FFF2-40B4-BE49-F238E27FC236}">
                <a16:creationId xmlns:a16="http://schemas.microsoft.com/office/drawing/2014/main" id="{40F9049A-D912-54E6-488B-4F6E05A67187}"/>
              </a:ext>
            </a:extLst>
          </p:cNvPr>
          <p:cNvSpPr txBox="1"/>
          <p:nvPr/>
        </p:nvSpPr>
        <p:spPr>
          <a:xfrm>
            <a:off x="6440300" y="4617004"/>
            <a:ext cx="1068660" cy="390478"/>
          </a:xfrm>
          <a:prstGeom prst="rect">
            <a:avLst/>
          </a:prstGeom>
          <a:solidFill>
            <a:srgbClr val="D5DBFF"/>
          </a:solidFill>
        </p:spPr>
        <p:txBody>
          <a:bodyPr vert="horz" wrap="square" lIns="0" tIns="20942" rIns="0" bIns="0" rtlCol="0" anchor="t">
            <a:spAutoFit/>
          </a:bodyPr>
          <a:lstStyle>
            <a:defPPr>
              <a:defRPr lang="hu-HU"/>
            </a:defPPr>
            <a:lvl1pPr marL="20942" algn="ctr" defTabSz="1507846">
              <a:spcBef>
                <a:spcPts val="165"/>
              </a:spcBef>
              <a:defRPr sz="2400" b="1">
                <a:solidFill>
                  <a:srgbClr val="001388"/>
                </a:solidFill>
                <a:latin typeface="Montserrat" pitchFamily="2" charset="-18"/>
              </a:defRPr>
            </a:lvl1pPr>
          </a:lstStyle>
          <a:p>
            <a:r>
              <a:rPr lang="hu-HU" dirty="0"/>
              <a:t>18,5 %</a:t>
            </a:r>
          </a:p>
        </p:txBody>
      </p:sp>
      <p:sp>
        <p:nvSpPr>
          <p:cNvPr id="21" name="object 24">
            <a:extLst>
              <a:ext uri="{FF2B5EF4-FFF2-40B4-BE49-F238E27FC236}">
                <a16:creationId xmlns:a16="http://schemas.microsoft.com/office/drawing/2014/main" id="{42879A0B-C803-E149-B3AE-60A575A6C04A}"/>
              </a:ext>
            </a:extLst>
          </p:cNvPr>
          <p:cNvSpPr txBox="1"/>
          <p:nvPr/>
        </p:nvSpPr>
        <p:spPr>
          <a:xfrm>
            <a:off x="6439950" y="5181718"/>
            <a:ext cx="1068660" cy="390478"/>
          </a:xfrm>
          <a:prstGeom prst="rect">
            <a:avLst/>
          </a:prstGeom>
          <a:solidFill>
            <a:srgbClr val="D5DBFF"/>
          </a:solidFill>
        </p:spPr>
        <p:txBody>
          <a:bodyPr vert="horz" wrap="square" lIns="0" tIns="20942" rIns="0" bIns="0" rtlCol="0" anchor="t">
            <a:spAutoFit/>
          </a:bodyPr>
          <a:lstStyle>
            <a:defPPr>
              <a:defRPr lang="hu-HU"/>
            </a:defPPr>
            <a:lvl1pPr marL="20942" algn="ctr" defTabSz="1507846">
              <a:spcBef>
                <a:spcPts val="165"/>
              </a:spcBef>
              <a:defRPr sz="2400" b="1">
                <a:solidFill>
                  <a:srgbClr val="001388"/>
                </a:solidFill>
                <a:latin typeface="Montserrat" pitchFamily="2" charset="-18"/>
              </a:defRPr>
            </a:lvl1pPr>
          </a:lstStyle>
          <a:p>
            <a:r>
              <a:rPr lang="hu-HU" dirty="0"/>
              <a:t>16,1%</a:t>
            </a:r>
          </a:p>
        </p:txBody>
      </p:sp>
      <p:sp>
        <p:nvSpPr>
          <p:cNvPr id="22" name="object 24">
            <a:extLst>
              <a:ext uri="{FF2B5EF4-FFF2-40B4-BE49-F238E27FC236}">
                <a16:creationId xmlns:a16="http://schemas.microsoft.com/office/drawing/2014/main" id="{13082812-2135-5DC2-E85D-26ECC10F636B}"/>
              </a:ext>
            </a:extLst>
          </p:cNvPr>
          <p:cNvSpPr txBox="1"/>
          <p:nvPr/>
        </p:nvSpPr>
        <p:spPr>
          <a:xfrm>
            <a:off x="6414541" y="5751943"/>
            <a:ext cx="1068660" cy="390478"/>
          </a:xfrm>
          <a:prstGeom prst="rect">
            <a:avLst/>
          </a:prstGeom>
          <a:solidFill>
            <a:srgbClr val="D5DBFF"/>
          </a:solidFill>
        </p:spPr>
        <p:txBody>
          <a:bodyPr vert="horz" wrap="square" lIns="0" tIns="20942" rIns="0" bIns="0" rtlCol="0" anchor="t">
            <a:spAutoFit/>
          </a:bodyPr>
          <a:lstStyle>
            <a:defPPr>
              <a:defRPr lang="hu-HU"/>
            </a:defPPr>
            <a:lvl1pPr marL="20942" algn="ctr" defTabSz="1507846">
              <a:spcBef>
                <a:spcPts val="165"/>
              </a:spcBef>
              <a:defRPr sz="2400" b="1">
                <a:solidFill>
                  <a:srgbClr val="001388"/>
                </a:solidFill>
                <a:latin typeface="Montserrat" pitchFamily="2" charset="-18"/>
              </a:defRPr>
            </a:lvl1pPr>
          </a:lstStyle>
          <a:p>
            <a:r>
              <a:rPr lang="hu-HU" dirty="0"/>
              <a:t>7,4 %</a:t>
            </a:r>
          </a:p>
        </p:txBody>
      </p:sp>
      <p:sp>
        <p:nvSpPr>
          <p:cNvPr id="23" name="object 24">
            <a:extLst>
              <a:ext uri="{FF2B5EF4-FFF2-40B4-BE49-F238E27FC236}">
                <a16:creationId xmlns:a16="http://schemas.microsoft.com/office/drawing/2014/main" id="{C088301A-D47B-9036-739E-97A898D12EB1}"/>
              </a:ext>
            </a:extLst>
          </p:cNvPr>
          <p:cNvSpPr txBox="1"/>
          <p:nvPr/>
        </p:nvSpPr>
        <p:spPr>
          <a:xfrm>
            <a:off x="6414541" y="6346529"/>
            <a:ext cx="1068660" cy="390478"/>
          </a:xfrm>
          <a:prstGeom prst="rect">
            <a:avLst/>
          </a:prstGeom>
          <a:solidFill>
            <a:srgbClr val="D5DBFF"/>
          </a:solidFill>
        </p:spPr>
        <p:txBody>
          <a:bodyPr vert="horz" wrap="square" lIns="0" tIns="20942" rIns="0" bIns="0" rtlCol="0" anchor="t">
            <a:spAutoFit/>
          </a:bodyPr>
          <a:lstStyle>
            <a:defPPr>
              <a:defRPr lang="hu-HU"/>
            </a:defPPr>
            <a:lvl1pPr marL="20942" algn="ctr" defTabSz="1507846">
              <a:spcBef>
                <a:spcPts val="165"/>
              </a:spcBef>
              <a:defRPr sz="2400" b="1">
                <a:solidFill>
                  <a:srgbClr val="001388"/>
                </a:solidFill>
                <a:latin typeface="Montserrat" pitchFamily="2" charset="-18"/>
              </a:defRPr>
            </a:lvl1pPr>
          </a:lstStyle>
          <a:p>
            <a:r>
              <a:rPr lang="hu-HU" dirty="0"/>
              <a:t>5,4%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54759B70-0BF6-2AF6-1ABC-3056BB91422C}"/>
              </a:ext>
            </a:extLst>
          </p:cNvPr>
          <p:cNvSpPr txBox="1"/>
          <p:nvPr/>
        </p:nvSpPr>
        <p:spPr>
          <a:xfrm>
            <a:off x="6395860" y="6903969"/>
            <a:ext cx="1068660" cy="390478"/>
          </a:xfrm>
          <a:prstGeom prst="rect">
            <a:avLst/>
          </a:prstGeom>
          <a:solidFill>
            <a:srgbClr val="D5DBFF"/>
          </a:solidFill>
        </p:spPr>
        <p:txBody>
          <a:bodyPr vert="horz" wrap="square" lIns="0" tIns="20942" rIns="0" bIns="0" rtlCol="0" anchor="t">
            <a:spAutoFit/>
          </a:bodyPr>
          <a:lstStyle>
            <a:defPPr>
              <a:defRPr lang="hu-HU"/>
            </a:defPPr>
            <a:lvl1pPr marL="20942" algn="ctr" defTabSz="1507846">
              <a:spcBef>
                <a:spcPts val="165"/>
              </a:spcBef>
              <a:defRPr sz="2400" b="1">
                <a:solidFill>
                  <a:srgbClr val="001388"/>
                </a:solidFill>
                <a:latin typeface="Montserrat" pitchFamily="2" charset="-18"/>
              </a:defRPr>
            </a:lvl1pPr>
          </a:lstStyle>
          <a:p>
            <a:r>
              <a:rPr lang="hu-HU" dirty="0"/>
              <a:t>4,4 %</a:t>
            </a:r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038CD034-E3F5-CE55-04BF-B3B34F6D95EB}"/>
              </a:ext>
            </a:extLst>
          </p:cNvPr>
          <p:cNvSpPr txBox="1"/>
          <p:nvPr/>
        </p:nvSpPr>
        <p:spPr>
          <a:xfrm>
            <a:off x="6395860" y="7458830"/>
            <a:ext cx="1068660" cy="390478"/>
          </a:xfrm>
          <a:prstGeom prst="rect">
            <a:avLst/>
          </a:prstGeom>
          <a:solidFill>
            <a:srgbClr val="D5DBFF"/>
          </a:solidFill>
        </p:spPr>
        <p:txBody>
          <a:bodyPr vert="horz" wrap="square" lIns="0" tIns="20942" rIns="0" bIns="0" rtlCol="0" anchor="t">
            <a:spAutoFit/>
          </a:bodyPr>
          <a:lstStyle>
            <a:defPPr>
              <a:defRPr lang="hu-HU"/>
            </a:defPPr>
            <a:lvl1pPr marL="20942" algn="ctr" defTabSz="1507846">
              <a:spcBef>
                <a:spcPts val="165"/>
              </a:spcBef>
              <a:defRPr sz="2400" b="1">
                <a:solidFill>
                  <a:srgbClr val="001388"/>
                </a:solidFill>
                <a:latin typeface="Montserrat" pitchFamily="2" charset="-18"/>
              </a:defRPr>
            </a:lvl1pPr>
          </a:lstStyle>
          <a:p>
            <a:r>
              <a:rPr lang="hu-HU" dirty="0"/>
              <a:t>4,4%</a:t>
            </a:r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id="{8FE176DC-9DA5-775D-312D-3A1DA0EA2126}"/>
              </a:ext>
            </a:extLst>
          </p:cNvPr>
          <p:cNvSpPr txBox="1"/>
          <p:nvPr/>
        </p:nvSpPr>
        <p:spPr>
          <a:xfrm>
            <a:off x="6414541" y="8037097"/>
            <a:ext cx="1068660" cy="390478"/>
          </a:xfrm>
          <a:prstGeom prst="rect">
            <a:avLst/>
          </a:prstGeom>
          <a:solidFill>
            <a:srgbClr val="D5DBFF"/>
          </a:solidFill>
        </p:spPr>
        <p:txBody>
          <a:bodyPr vert="horz" wrap="square" lIns="0" tIns="20942" rIns="0" bIns="0" rtlCol="0" anchor="t">
            <a:spAutoFit/>
          </a:bodyPr>
          <a:lstStyle>
            <a:defPPr>
              <a:defRPr lang="hu-HU"/>
            </a:defPPr>
            <a:lvl1pPr marL="20942" algn="ctr" defTabSz="1507846">
              <a:spcBef>
                <a:spcPts val="165"/>
              </a:spcBef>
              <a:defRPr sz="2400" b="1">
                <a:solidFill>
                  <a:srgbClr val="001388"/>
                </a:solidFill>
                <a:latin typeface="Montserrat" pitchFamily="2" charset="-18"/>
              </a:defRPr>
            </a:lvl1pPr>
          </a:lstStyle>
          <a:p>
            <a:r>
              <a:rPr lang="hu-HU" dirty="0"/>
              <a:t>4,0%</a:t>
            </a: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5FC236F5-6AC5-B100-0F7B-E6625367AF65}"/>
              </a:ext>
            </a:extLst>
          </p:cNvPr>
          <p:cNvSpPr txBox="1"/>
          <p:nvPr/>
        </p:nvSpPr>
        <p:spPr>
          <a:xfrm>
            <a:off x="6414541" y="8623641"/>
            <a:ext cx="1068660" cy="390478"/>
          </a:xfrm>
          <a:prstGeom prst="rect">
            <a:avLst/>
          </a:prstGeom>
          <a:solidFill>
            <a:srgbClr val="D5DBFF"/>
          </a:solidFill>
        </p:spPr>
        <p:txBody>
          <a:bodyPr vert="horz" wrap="square" lIns="0" tIns="20942" rIns="0" bIns="0" rtlCol="0" anchor="t">
            <a:spAutoFit/>
          </a:bodyPr>
          <a:lstStyle>
            <a:defPPr>
              <a:defRPr lang="hu-HU"/>
            </a:defPPr>
            <a:lvl1pPr marL="20942" algn="ctr" defTabSz="1507846">
              <a:spcBef>
                <a:spcPts val="165"/>
              </a:spcBef>
              <a:defRPr sz="2400" b="1">
                <a:solidFill>
                  <a:srgbClr val="001388"/>
                </a:solidFill>
                <a:latin typeface="Montserrat" pitchFamily="2" charset="-18"/>
              </a:defRPr>
            </a:lvl1pPr>
          </a:lstStyle>
          <a:p>
            <a:r>
              <a:rPr lang="hu-HU" dirty="0"/>
              <a:t>3,6 %</a:t>
            </a:r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D4E5C0FE-B529-8FBD-D03A-4E8F2A58F871}"/>
              </a:ext>
            </a:extLst>
          </p:cNvPr>
          <p:cNvSpPr txBox="1"/>
          <p:nvPr/>
        </p:nvSpPr>
        <p:spPr>
          <a:xfrm>
            <a:off x="6439950" y="9178203"/>
            <a:ext cx="1068660" cy="390478"/>
          </a:xfrm>
          <a:prstGeom prst="rect">
            <a:avLst/>
          </a:prstGeom>
          <a:solidFill>
            <a:srgbClr val="D5DBFF"/>
          </a:solidFill>
        </p:spPr>
        <p:txBody>
          <a:bodyPr vert="horz" wrap="square" lIns="0" tIns="20942" rIns="0" bIns="0" rtlCol="0" anchor="t">
            <a:spAutoFit/>
          </a:bodyPr>
          <a:lstStyle>
            <a:defPPr>
              <a:defRPr lang="hu-HU"/>
            </a:defPPr>
            <a:lvl1pPr marL="20942" algn="ctr" defTabSz="1507846">
              <a:spcBef>
                <a:spcPts val="165"/>
              </a:spcBef>
              <a:defRPr sz="2400" b="1">
                <a:solidFill>
                  <a:srgbClr val="001388"/>
                </a:solidFill>
                <a:latin typeface="Montserrat" pitchFamily="2" charset="-18"/>
              </a:defRPr>
            </a:lvl1pPr>
          </a:lstStyle>
          <a:p>
            <a:r>
              <a:rPr lang="hu-HU" dirty="0"/>
              <a:t>1,8%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7A626D1-8C11-1A1F-86D4-A6639A0A5FBA}"/>
              </a:ext>
            </a:extLst>
          </p:cNvPr>
          <p:cNvSpPr txBox="1"/>
          <p:nvPr/>
        </p:nvSpPr>
        <p:spPr>
          <a:xfrm>
            <a:off x="-4930" y="3049676"/>
            <a:ext cx="10052050" cy="49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638" b="1" dirty="0">
                <a:solidFill>
                  <a:srgbClr val="001388"/>
                </a:solidFill>
              </a:rPr>
              <a:t>TOP 10 VÉGMEGRENDELŐ</a:t>
            </a:r>
          </a:p>
        </p:txBody>
      </p:sp>
      <p:sp>
        <p:nvSpPr>
          <p:cNvPr id="5" name="Cím 2">
            <a:extLst>
              <a:ext uri="{FF2B5EF4-FFF2-40B4-BE49-F238E27FC236}">
                <a16:creationId xmlns:a16="http://schemas.microsoft.com/office/drawing/2014/main" id="{0020A465-40F5-7F5D-8385-388FD72BB63A}"/>
              </a:ext>
            </a:extLst>
          </p:cNvPr>
          <p:cNvSpPr txBox="1">
            <a:spLocks/>
          </p:cNvSpPr>
          <p:nvPr/>
        </p:nvSpPr>
        <p:spPr>
          <a:xfrm>
            <a:off x="987466" y="1264226"/>
            <a:ext cx="18721943" cy="1152045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1388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endParaRPr lang="hu-HU" sz="4617" dirty="0"/>
          </a:p>
        </p:txBody>
      </p:sp>
      <p:sp>
        <p:nvSpPr>
          <p:cNvPr id="7" name="Cím 6">
            <a:extLst>
              <a:ext uri="{FF2B5EF4-FFF2-40B4-BE49-F238E27FC236}">
                <a16:creationId xmlns:a16="http://schemas.microsoft.com/office/drawing/2014/main" id="{B4DD8DCD-536A-790A-0214-DED451295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376" y="1725990"/>
            <a:ext cx="6720234" cy="1292662"/>
          </a:xfrm>
        </p:spPr>
        <p:txBody>
          <a:bodyPr spcFirstLastPara="1" wrap="square" lIns="0" tIns="0" rIns="0" bIns="0" anchor="ctr" anchorCtr="0">
            <a:spAutoFit/>
          </a:bodyPr>
          <a:lstStyle/>
          <a:p>
            <a:pPr algn="ctr" rtl="0">
              <a:buSzPts val="3000"/>
            </a:pPr>
            <a:r>
              <a:rPr lang="hu-HU" sz="2800" kern="1200" dirty="0">
                <a:solidFill>
                  <a:srgbClr val="001489"/>
                </a:solidFill>
                <a:latin typeface="Montserrat"/>
                <a:ea typeface="+mj-ea"/>
              </a:rPr>
              <a:t>TOP10 végmegrendelő </a:t>
            </a:r>
            <a:br>
              <a:rPr lang="hu-HU" sz="2800" kern="1200" dirty="0">
                <a:solidFill>
                  <a:srgbClr val="001489"/>
                </a:solidFill>
                <a:latin typeface="Montserrat"/>
                <a:ea typeface="+mj-ea"/>
              </a:rPr>
            </a:br>
            <a:r>
              <a:rPr lang="hu-HU" sz="2800" kern="1200" dirty="0">
                <a:solidFill>
                  <a:srgbClr val="001489"/>
                </a:solidFill>
                <a:latin typeface="Montserrat"/>
                <a:ea typeface="+mj-ea"/>
              </a:rPr>
              <a:t>a hivatásturisztikai ágazatban</a:t>
            </a:r>
            <a:br>
              <a:rPr lang="hu-HU" sz="2800" kern="1200" dirty="0">
                <a:solidFill>
                  <a:srgbClr val="001489"/>
                </a:solidFill>
                <a:latin typeface="Montserrat"/>
                <a:ea typeface="+mj-ea"/>
              </a:rPr>
            </a:br>
            <a:endParaRPr lang="hu-HU" sz="2800" kern="1200" dirty="0">
              <a:solidFill>
                <a:srgbClr val="001489"/>
              </a:solidFill>
              <a:latin typeface="Montserrat"/>
              <a:ea typeface="+mj-ea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5B7E08C2-333E-DD17-9256-DFAD03A36C34}"/>
              </a:ext>
            </a:extLst>
          </p:cNvPr>
          <p:cNvSpPr/>
          <p:nvPr/>
        </p:nvSpPr>
        <p:spPr>
          <a:xfrm>
            <a:off x="15792332" y="9476509"/>
            <a:ext cx="3873731" cy="1313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 descr="A képen Betűtípus, szöveg, Grafika, képernyőkép látható&#10;&#10;Automatikusan generált leírás">
            <a:extLst>
              <a:ext uri="{FF2B5EF4-FFF2-40B4-BE49-F238E27FC236}">
                <a16:creationId xmlns:a16="http://schemas.microsoft.com/office/drawing/2014/main" id="{3639B628-7CFE-6F9E-C520-69E2EEDFD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505" y="10216024"/>
            <a:ext cx="2743700" cy="1211314"/>
          </a:xfrm>
          <a:prstGeom prst="rect">
            <a:avLst/>
          </a:prstGeom>
        </p:spPr>
      </p:pic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3C61BC31-4055-15F9-6CF9-D2F8DAB3875E}"/>
              </a:ext>
            </a:extLst>
          </p:cNvPr>
          <p:cNvGrpSpPr/>
          <p:nvPr/>
        </p:nvGrpSpPr>
        <p:grpSpPr>
          <a:xfrm>
            <a:off x="11016607" y="2904968"/>
            <a:ext cx="6465757" cy="7273600"/>
            <a:chOff x="6444329" y="3516320"/>
            <a:chExt cx="6465757" cy="7273600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AA738B03-DEDF-936F-9EE6-86274114D544}"/>
                </a:ext>
              </a:extLst>
            </p:cNvPr>
            <p:cNvSpPr/>
            <p:nvPr/>
          </p:nvSpPr>
          <p:spPr>
            <a:xfrm>
              <a:off x="6658528" y="4293757"/>
              <a:ext cx="6026448" cy="61520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>
                <a:defRPr/>
              </a:pPr>
              <a:endParaRPr lang="hu-HU" sz="2968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5B947790-2AF0-5E76-6C69-C33516416F49}"/>
                </a:ext>
              </a:extLst>
            </p:cNvPr>
            <p:cNvSpPr txBox="1"/>
            <p:nvPr/>
          </p:nvSpPr>
          <p:spPr>
            <a:xfrm>
              <a:off x="6658528" y="3720036"/>
              <a:ext cx="6026448" cy="405945"/>
            </a:xfrm>
            <a:prstGeom prst="rect">
              <a:avLst/>
            </a:prstGeom>
          </p:spPr>
          <p:txBody>
            <a:bodyPr spcFirstLastPara="1" wrap="square" lIns="0" tIns="0" rIns="0" bIns="0" anchor="ctr" anchorCtr="0">
              <a:spAutoFit/>
            </a:bodyPr>
            <a:lstStyle>
              <a:defPPr>
                <a:defRPr lang="hu-HU"/>
              </a:defPPr>
              <a:lvl1pPr>
                <a:buSzPts val="3000"/>
                <a:defRPr sz="4800" b="1" i="0">
                  <a:solidFill>
                    <a:srgbClr val="001489"/>
                  </a:solidFill>
                  <a:latin typeface="Montserrat"/>
                  <a:ea typeface="+mj-ea"/>
                  <a:cs typeface="Verdana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1388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1388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1388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1388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ctr"/>
              <a:r>
                <a:rPr lang="hu-HU" sz="2638" dirty="0">
                  <a:solidFill>
                    <a:srgbClr val="001388"/>
                  </a:solidFill>
                  <a:latin typeface="+mn-lt"/>
                  <a:ea typeface="+mn-ea"/>
                  <a:cs typeface="+mn-cs"/>
                </a:rPr>
                <a:t>TOP 10 NEMZETISÉG</a:t>
              </a:r>
            </a:p>
          </p:txBody>
        </p:sp>
        <p:sp>
          <p:nvSpPr>
            <p:cNvPr id="11" name="object 24">
              <a:extLst>
                <a:ext uri="{FF2B5EF4-FFF2-40B4-BE49-F238E27FC236}">
                  <a16:creationId xmlns:a16="http://schemas.microsoft.com/office/drawing/2014/main" id="{E69FF9EF-1122-38FF-253B-79342CD2219B}"/>
                </a:ext>
              </a:extLst>
            </p:cNvPr>
            <p:cNvSpPr txBox="1"/>
            <p:nvPr/>
          </p:nvSpPr>
          <p:spPr>
            <a:xfrm>
              <a:off x="11322038" y="4447310"/>
              <a:ext cx="1068660" cy="390478"/>
            </a:xfrm>
            <a:prstGeom prst="rect">
              <a:avLst/>
            </a:prstGeom>
            <a:solidFill>
              <a:srgbClr val="D5DBFF"/>
            </a:solidFill>
          </p:spPr>
          <p:txBody>
            <a:bodyPr vert="horz" wrap="square" lIns="0" tIns="20942" rIns="0" bIns="0" rtlCol="0" anchor="t">
              <a:spAutoFit/>
            </a:bodyPr>
            <a:lstStyle>
              <a:defPPr>
                <a:defRPr lang="hu-HU"/>
              </a:defPPr>
              <a:lvl1pPr marL="20942" algn="ctr" defTabSz="1507846">
                <a:spcBef>
                  <a:spcPts val="165"/>
                </a:spcBef>
                <a:defRPr sz="2400" b="1">
                  <a:solidFill>
                    <a:srgbClr val="001388"/>
                  </a:solidFill>
                  <a:latin typeface="Montserrat" pitchFamily="2" charset="-18"/>
                </a:defRPr>
              </a:lvl1pPr>
            </a:lstStyle>
            <a:p>
              <a:r>
                <a:rPr lang="hu-HU" dirty="0"/>
                <a:t>17,8 %</a:t>
              </a:r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417CDBC3-9E17-31F4-B9AC-DB1EA867D381}"/>
                </a:ext>
              </a:extLst>
            </p:cNvPr>
            <p:cNvSpPr/>
            <p:nvPr/>
          </p:nvSpPr>
          <p:spPr>
            <a:xfrm>
              <a:off x="6444329" y="3516320"/>
              <a:ext cx="6465757" cy="7273600"/>
            </a:xfrm>
            <a:prstGeom prst="rect">
              <a:avLst/>
            </a:prstGeom>
            <a:noFill/>
            <a:ln>
              <a:solidFill>
                <a:srgbClr val="0013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968"/>
            </a:p>
          </p:txBody>
        </p:sp>
        <p:sp>
          <p:nvSpPr>
            <p:cNvPr id="13" name="object 24">
              <a:extLst>
                <a:ext uri="{FF2B5EF4-FFF2-40B4-BE49-F238E27FC236}">
                  <a16:creationId xmlns:a16="http://schemas.microsoft.com/office/drawing/2014/main" id="{0E9F3DE7-26A6-BF7B-4F58-68682B720E4D}"/>
                </a:ext>
              </a:extLst>
            </p:cNvPr>
            <p:cNvSpPr txBox="1"/>
            <p:nvPr/>
          </p:nvSpPr>
          <p:spPr>
            <a:xfrm>
              <a:off x="11322038" y="5036930"/>
              <a:ext cx="1068660" cy="390478"/>
            </a:xfrm>
            <a:prstGeom prst="rect">
              <a:avLst/>
            </a:prstGeom>
            <a:solidFill>
              <a:srgbClr val="D5DBFF"/>
            </a:solidFill>
          </p:spPr>
          <p:txBody>
            <a:bodyPr vert="horz" wrap="square" lIns="0" tIns="20942" rIns="0" bIns="0" rtlCol="0" anchor="t">
              <a:spAutoFit/>
            </a:bodyPr>
            <a:lstStyle>
              <a:defPPr>
                <a:defRPr lang="hu-HU"/>
              </a:defPPr>
              <a:lvl1pPr marL="20942" algn="ctr" defTabSz="1507846">
                <a:spcBef>
                  <a:spcPts val="165"/>
                </a:spcBef>
                <a:defRPr sz="2400" b="1">
                  <a:solidFill>
                    <a:srgbClr val="001388"/>
                  </a:solidFill>
                  <a:latin typeface="Montserrat" pitchFamily="2" charset="-18"/>
                </a:defRPr>
              </a:lvl1pPr>
            </a:lstStyle>
            <a:p>
              <a:r>
                <a:rPr lang="hu-HU" dirty="0"/>
                <a:t>15,6 %</a:t>
              </a:r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C59D40E7-F495-37D8-5338-B845B6611EF9}"/>
                </a:ext>
              </a:extLst>
            </p:cNvPr>
            <p:cNvSpPr txBox="1"/>
            <p:nvPr/>
          </p:nvSpPr>
          <p:spPr>
            <a:xfrm>
              <a:off x="11322038" y="5639275"/>
              <a:ext cx="1068660" cy="390478"/>
            </a:xfrm>
            <a:prstGeom prst="rect">
              <a:avLst/>
            </a:prstGeom>
            <a:solidFill>
              <a:srgbClr val="D5DBFF"/>
            </a:solidFill>
          </p:spPr>
          <p:txBody>
            <a:bodyPr vert="horz" wrap="square" lIns="0" tIns="20942" rIns="0" bIns="0" rtlCol="0" anchor="t">
              <a:spAutoFit/>
            </a:bodyPr>
            <a:lstStyle>
              <a:defPPr>
                <a:defRPr lang="hu-HU"/>
              </a:defPPr>
              <a:lvl1pPr marL="20942" algn="ctr" defTabSz="1507846">
                <a:spcBef>
                  <a:spcPts val="165"/>
                </a:spcBef>
                <a:defRPr sz="2400" b="1">
                  <a:solidFill>
                    <a:srgbClr val="001388"/>
                  </a:solidFill>
                  <a:latin typeface="Montserrat" pitchFamily="2" charset="-18"/>
                </a:defRPr>
              </a:lvl1pPr>
            </a:lstStyle>
            <a:p>
              <a:r>
                <a:rPr lang="hu-HU" dirty="0"/>
                <a:t>13,3 %</a:t>
              </a:r>
            </a:p>
          </p:txBody>
        </p:sp>
        <p:sp>
          <p:nvSpPr>
            <p:cNvPr id="30" name="object 24">
              <a:extLst>
                <a:ext uri="{FF2B5EF4-FFF2-40B4-BE49-F238E27FC236}">
                  <a16:creationId xmlns:a16="http://schemas.microsoft.com/office/drawing/2014/main" id="{57E0BB2D-B639-C9A5-BC29-9087C36E2198}"/>
                </a:ext>
              </a:extLst>
            </p:cNvPr>
            <p:cNvSpPr txBox="1"/>
            <p:nvPr/>
          </p:nvSpPr>
          <p:spPr>
            <a:xfrm>
              <a:off x="11329928" y="6239956"/>
              <a:ext cx="1068660" cy="390478"/>
            </a:xfrm>
            <a:prstGeom prst="rect">
              <a:avLst/>
            </a:prstGeom>
            <a:solidFill>
              <a:srgbClr val="D5DBFF"/>
            </a:solidFill>
          </p:spPr>
          <p:txBody>
            <a:bodyPr vert="horz" wrap="square" lIns="0" tIns="20942" rIns="0" bIns="0" rtlCol="0" anchor="t">
              <a:spAutoFit/>
            </a:bodyPr>
            <a:lstStyle>
              <a:defPPr>
                <a:defRPr lang="hu-HU"/>
              </a:defPPr>
              <a:lvl1pPr marL="20942" algn="ctr" defTabSz="1507846">
                <a:spcBef>
                  <a:spcPts val="165"/>
                </a:spcBef>
                <a:defRPr sz="2400" b="1">
                  <a:solidFill>
                    <a:srgbClr val="001388"/>
                  </a:solidFill>
                  <a:latin typeface="Montserrat" pitchFamily="2" charset="-18"/>
                </a:defRPr>
              </a:lvl1pPr>
            </a:lstStyle>
            <a:p>
              <a:r>
                <a:rPr lang="hu-HU" dirty="0"/>
                <a:t>6,7 %</a:t>
              </a:r>
            </a:p>
          </p:txBody>
        </p:sp>
        <p:sp>
          <p:nvSpPr>
            <p:cNvPr id="31" name="object 24">
              <a:extLst>
                <a:ext uri="{FF2B5EF4-FFF2-40B4-BE49-F238E27FC236}">
                  <a16:creationId xmlns:a16="http://schemas.microsoft.com/office/drawing/2014/main" id="{AD466BB7-4F88-2BE7-CA23-542696F70725}"/>
                </a:ext>
              </a:extLst>
            </p:cNvPr>
            <p:cNvSpPr txBox="1"/>
            <p:nvPr/>
          </p:nvSpPr>
          <p:spPr>
            <a:xfrm>
              <a:off x="11322038" y="6866915"/>
              <a:ext cx="1068660" cy="390478"/>
            </a:xfrm>
            <a:prstGeom prst="rect">
              <a:avLst/>
            </a:prstGeom>
            <a:solidFill>
              <a:srgbClr val="D5DBFF"/>
            </a:solidFill>
          </p:spPr>
          <p:txBody>
            <a:bodyPr vert="horz" wrap="square" lIns="0" tIns="20942" rIns="0" bIns="0" rtlCol="0" anchor="t">
              <a:spAutoFit/>
            </a:bodyPr>
            <a:lstStyle>
              <a:defPPr>
                <a:defRPr lang="hu-HU"/>
              </a:defPPr>
              <a:lvl1pPr marL="20942" algn="ctr" defTabSz="1507846">
                <a:spcBef>
                  <a:spcPts val="165"/>
                </a:spcBef>
                <a:defRPr sz="2400" b="1">
                  <a:solidFill>
                    <a:srgbClr val="001388"/>
                  </a:solidFill>
                  <a:latin typeface="Montserrat" pitchFamily="2" charset="-18"/>
                </a:defRPr>
              </a:lvl1pPr>
            </a:lstStyle>
            <a:p>
              <a:r>
                <a:rPr lang="hu-HU" dirty="0"/>
                <a:t>6,7 %</a:t>
              </a:r>
            </a:p>
          </p:txBody>
        </p:sp>
        <p:sp>
          <p:nvSpPr>
            <p:cNvPr id="32" name="object 24">
              <a:extLst>
                <a:ext uri="{FF2B5EF4-FFF2-40B4-BE49-F238E27FC236}">
                  <a16:creationId xmlns:a16="http://schemas.microsoft.com/office/drawing/2014/main" id="{66098C00-693E-9B0A-E5E8-5226E17EE5EA}"/>
                </a:ext>
              </a:extLst>
            </p:cNvPr>
            <p:cNvSpPr txBox="1"/>
            <p:nvPr/>
          </p:nvSpPr>
          <p:spPr>
            <a:xfrm>
              <a:off x="11322038" y="7467596"/>
              <a:ext cx="1068660" cy="390478"/>
            </a:xfrm>
            <a:prstGeom prst="rect">
              <a:avLst/>
            </a:prstGeom>
            <a:solidFill>
              <a:srgbClr val="D5DBFF"/>
            </a:solidFill>
          </p:spPr>
          <p:txBody>
            <a:bodyPr vert="horz" wrap="square" lIns="0" tIns="20942" rIns="0" bIns="0" rtlCol="0" anchor="t">
              <a:spAutoFit/>
            </a:bodyPr>
            <a:lstStyle>
              <a:defPPr>
                <a:defRPr lang="hu-HU"/>
              </a:defPPr>
              <a:lvl1pPr marL="20942" algn="ctr" defTabSz="1507846">
                <a:spcBef>
                  <a:spcPts val="165"/>
                </a:spcBef>
                <a:defRPr sz="2400" b="1">
                  <a:solidFill>
                    <a:srgbClr val="001388"/>
                  </a:solidFill>
                  <a:latin typeface="Montserrat" pitchFamily="2" charset="-18"/>
                </a:defRPr>
              </a:lvl1pPr>
            </a:lstStyle>
            <a:p>
              <a:r>
                <a:rPr lang="hu-HU" dirty="0"/>
                <a:t>5,2 %</a:t>
              </a:r>
            </a:p>
          </p:txBody>
        </p:sp>
        <p:sp>
          <p:nvSpPr>
            <p:cNvPr id="33" name="object 24">
              <a:extLst>
                <a:ext uri="{FF2B5EF4-FFF2-40B4-BE49-F238E27FC236}">
                  <a16:creationId xmlns:a16="http://schemas.microsoft.com/office/drawing/2014/main" id="{3214FEF3-A567-02DC-4711-366CCFA3E654}"/>
                </a:ext>
              </a:extLst>
            </p:cNvPr>
            <p:cNvSpPr txBox="1"/>
            <p:nvPr/>
          </p:nvSpPr>
          <p:spPr>
            <a:xfrm>
              <a:off x="11329928" y="8035890"/>
              <a:ext cx="1068660" cy="390478"/>
            </a:xfrm>
            <a:prstGeom prst="rect">
              <a:avLst/>
            </a:prstGeom>
            <a:solidFill>
              <a:srgbClr val="D5DBFF"/>
            </a:solidFill>
          </p:spPr>
          <p:txBody>
            <a:bodyPr vert="horz" wrap="square" lIns="0" tIns="20942" rIns="0" bIns="0" rtlCol="0" anchor="t">
              <a:spAutoFit/>
            </a:bodyPr>
            <a:lstStyle>
              <a:defPPr>
                <a:defRPr lang="hu-HU"/>
              </a:defPPr>
              <a:lvl1pPr marL="20942" algn="ctr" defTabSz="1507846">
                <a:spcBef>
                  <a:spcPts val="165"/>
                </a:spcBef>
                <a:defRPr sz="2400" b="1">
                  <a:solidFill>
                    <a:srgbClr val="001388"/>
                  </a:solidFill>
                  <a:latin typeface="Montserrat" pitchFamily="2" charset="-18"/>
                </a:defRPr>
              </a:lvl1pPr>
            </a:lstStyle>
            <a:p>
              <a:r>
                <a:rPr lang="hu-HU" dirty="0"/>
                <a:t>4,4 %</a:t>
              </a:r>
            </a:p>
          </p:txBody>
        </p:sp>
        <p:sp>
          <p:nvSpPr>
            <p:cNvPr id="34" name="object 24">
              <a:extLst>
                <a:ext uri="{FF2B5EF4-FFF2-40B4-BE49-F238E27FC236}">
                  <a16:creationId xmlns:a16="http://schemas.microsoft.com/office/drawing/2014/main" id="{97780D5A-54DC-60F2-9FEB-78A76617B057}"/>
                </a:ext>
              </a:extLst>
            </p:cNvPr>
            <p:cNvSpPr txBox="1"/>
            <p:nvPr/>
          </p:nvSpPr>
          <p:spPr>
            <a:xfrm>
              <a:off x="11322038" y="8613925"/>
              <a:ext cx="1068660" cy="390478"/>
            </a:xfrm>
            <a:prstGeom prst="rect">
              <a:avLst/>
            </a:prstGeom>
            <a:solidFill>
              <a:srgbClr val="D5DBFF"/>
            </a:solidFill>
          </p:spPr>
          <p:txBody>
            <a:bodyPr vert="horz" wrap="square" lIns="0" tIns="20942" rIns="0" bIns="0" rtlCol="0" anchor="t">
              <a:spAutoFit/>
            </a:bodyPr>
            <a:lstStyle>
              <a:defPPr>
                <a:defRPr lang="hu-HU"/>
              </a:defPPr>
              <a:lvl1pPr marL="20942" algn="ctr" defTabSz="1507846">
                <a:spcBef>
                  <a:spcPts val="165"/>
                </a:spcBef>
                <a:defRPr sz="2400" b="1">
                  <a:solidFill>
                    <a:srgbClr val="001388"/>
                  </a:solidFill>
                  <a:latin typeface="Montserrat" pitchFamily="2" charset="-18"/>
                </a:defRPr>
              </a:lvl1pPr>
            </a:lstStyle>
            <a:p>
              <a:r>
                <a:rPr lang="hu-HU" dirty="0"/>
                <a:t>3,7 %</a:t>
              </a:r>
            </a:p>
          </p:txBody>
        </p:sp>
        <p:sp>
          <p:nvSpPr>
            <p:cNvPr id="35" name="object 24">
              <a:extLst>
                <a:ext uri="{FF2B5EF4-FFF2-40B4-BE49-F238E27FC236}">
                  <a16:creationId xmlns:a16="http://schemas.microsoft.com/office/drawing/2014/main" id="{A789C972-6FBB-5D5A-3B6D-30B93B63D200}"/>
                </a:ext>
              </a:extLst>
            </p:cNvPr>
            <p:cNvSpPr txBox="1"/>
            <p:nvPr/>
          </p:nvSpPr>
          <p:spPr>
            <a:xfrm>
              <a:off x="11329928" y="9191960"/>
              <a:ext cx="1068660" cy="390478"/>
            </a:xfrm>
            <a:prstGeom prst="rect">
              <a:avLst/>
            </a:prstGeom>
            <a:solidFill>
              <a:srgbClr val="D5DBFF"/>
            </a:solidFill>
          </p:spPr>
          <p:txBody>
            <a:bodyPr vert="horz" wrap="square" lIns="0" tIns="20942" rIns="0" bIns="0" rtlCol="0" anchor="t">
              <a:spAutoFit/>
            </a:bodyPr>
            <a:lstStyle>
              <a:defPPr>
                <a:defRPr lang="hu-HU"/>
              </a:defPPr>
              <a:lvl1pPr marL="20942" algn="ctr" defTabSz="1507846">
                <a:spcBef>
                  <a:spcPts val="165"/>
                </a:spcBef>
                <a:defRPr sz="2400" b="1">
                  <a:solidFill>
                    <a:srgbClr val="001388"/>
                  </a:solidFill>
                  <a:latin typeface="Montserrat" pitchFamily="2" charset="-18"/>
                </a:defRPr>
              </a:lvl1pPr>
            </a:lstStyle>
            <a:p>
              <a:r>
                <a:rPr lang="hu-HU" dirty="0"/>
                <a:t>3,0 %</a:t>
              </a:r>
            </a:p>
          </p:txBody>
        </p:sp>
        <p:sp>
          <p:nvSpPr>
            <p:cNvPr id="36" name="object 24">
              <a:extLst>
                <a:ext uri="{FF2B5EF4-FFF2-40B4-BE49-F238E27FC236}">
                  <a16:creationId xmlns:a16="http://schemas.microsoft.com/office/drawing/2014/main" id="{2D1A5AFB-B9BF-7EA4-E0D0-5CD5128BDB7A}"/>
                </a:ext>
              </a:extLst>
            </p:cNvPr>
            <p:cNvSpPr txBox="1"/>
            <p:nvPr/>
          </p:nvSpPr>
          <p:spPr>
            <a:xfrm>
              <a:off x="11322038" y="9777210"/>
              <a:ext cx="1068660" cy="390478"/>
            </a:xfrm>
            <a:prstGeom prst="rect">
              <a:avLst/>
            </a:prstGeom>
            <a:solidFill>
              <a:srgbClr val="D5DBFF"/>
            </a:solidFill>
          </p:spPr>
          <p:txBody>
            <a:bodyPr vert="horz" wrap="square" lIns="0" tIns="20942" rIns="0" bIns="0" rtlCol="0" anchor="t">
              <a:spAutoFit/>
            </a:bodyPr>
            <a:lstStyle>
              <a:defPPr>
                <a:defRPr lang="hu-HU"/>
              </a:defPPr>
              <a:lvl1pPr marL="20942" algn="ctr" defTabSz="1507846">
                <a:spcBef>
                  <a:spcPts val="165"/>
                </a:spcBef>
                <a:defRPr sz="2400" b="1">
                  <a:solidFill>
                    <a:srgbClr val="001388"/>
                  </a:solidFill>
                  <a:latin typeface="Montserrat" pitchFamily="2" charset="-18"/>
                </a:defRPr>
              </a:lvl1pPr>
            </a:lstStyle>
            <a:p>
              <a:r>
                <a:rPr lang="hu-HU" dirty="0"/>
                <a:t>3,0 %</a:t>
              </a:r>
            </a:p>
          </p:txBody>
        </p:sp>
        <p:sp>
          <p:nvSpPr>
            <p:cNvPr id="37" name="object 24">
              <a:extLst>
                <a:ext uri="{FF2B5EF4-FFF2-40B4-BE49-F238E27FC236}">
                  <a16:creationId xmlns:a16="http://schemas.microsoft.com/office/drawing/2014/main" id="{825755BF-A83C-0C6E-5267-8D62C43B9CB2}"/>
                </a:ext>
              </a:extLst>
            </p:cNvPr>
            <p:cNvSpPr txBox="1"/>
            <p:nvPr/>
          </p:nvSpPr>
          <p:spPr>
            <a:xfrm>
              <a:off x="7725925" y="4438184"/>
              <a:ext cx="3232755" cy="5729504"/>
            </a:xfrm>
            <a:prstGeom prst="rect">
              <a:avLst/>
            </a:prstGeom>
            <a:noFill/>
          </p:spPr>
          <p:txBody>
            <a:bodyPr vert="horz" wrap="square" lIns="0" tIns="20942" rIns="0" bIns="0" rtlCol="0" anchor="t">
              <a:spAutoFit/>
            </a:bodyPr>
            <a:lstStyle/>
            <a:p>
              <a:pPr marL="457200" indent="-457200">
                <a:lnSpc>
                  <a:spcPct val="150000"/>
                </a:lnSpc>
                <a:spcAft>
                  <a:spcPts val="165"/>
                </a:spcAft>
                <a:buFont typeface="+mj-lt"/>
                <a:buAutoNum type="arabicPeriod"/>
              </a:pP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</a:rPr>
                <a:t>UK</a:t>
              </a:r>
            </a:p>
            <a:p>
              <a:pPr marL="457200" indent="-457200">
                <a:lnSpc>
                  <a:spcPct val="150000"/>
                </a:lnSpc>
                <a:spcAft>
                  <a:spcPts val="165"/>
                </a:spcAft>
                <a:buFont typeface="+mj-lt"/>
                <a:buAutoNum type="arabicPeriod"/>
              </a:pP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</a:rPr>
                <a:t>Németország</a:t>
              </a:r>
            </a:p>
            <a:p>
              <a:pPr marL="457200" indent="-457200">
                <a:lnSpc>
                  <a:spcPct val="150000"/>
                </a:lnSpc>
                <a:spcAft>
                  <a:spcPts val="165"/>
                </a:spcAft>
                <a:buFont typeface="+mj-lt"/>
                <a:buAutoNum type="arabicPeriod"/>
              </a:pP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</a:rPr>
                <a:t>USA</a:t>
              </a:r>
            </a:p>
            <a:p>
              <a:pPr marL="457200" indent="-457200">
                <a:lnSpc>
                  <a:spcPct val="150000"/>
                </a:lnSpc>
                <a:spcAft>
                  <a:spcPts val="165"/>
                </a:spcAft>
                <a:buFont typeface="+mj-lt"/>
                <a:buAutoNum type="arabicPeriod"/>
              </a:pP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</a:rPr>
                <a:t>Ausztria</a:t>
              </a:r>
            </a:p>
            <a:p>
              <a:pPr marL="457200" indent="-457200">
                <a:lnSpc>
                  <a:spcPct val="150000"/>
                </a:lnSpc>
                <a:spcAft>
                  <a:spcPts val="165"/>
                </a:spcAft>
                <a:buFont typeface="+mj-lt"/>
                <a:buAutoNum type="arabicPeriod"/>
              </a:pP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</a:rPr>
                <a:t>Spanyolország</a:t>
              </a:r>
            </a:p>
            <a:p>
              <a:pPr marL="457200" indent="-457200">
                <a:lnSpc>
                  <a:spcPct val="150000"/>
                </a:lnSpc>
                <a:spcAft>
                  <a:spcPts val="165"/>
                </a:spcAft>
                <a:buFont typeface="+mj-lt"/>
                <a:buAutoNum type="arabicPeriod"/>
              </a:pP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</a:rPr>
                <a:t>Izrael</a:t>
              </a:r>
            </a:p>
            <a:p>
              <a:pPr marL="457200" indent="-457200">
                <a:lnSpc>
                  <a:spcPct val="150000"/>
                </a:lnSpc>
                <a:spcAft>
                  <a:spcPts val="165"/>
                </a:spcAft>
                <a:buFont typeface="+mj-lt"/>
                <a:buAutoNum type="arabicPeriod"/>
              </a:pP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</a:rPr>
                <a:t>Hollandia</a:t>
              </a:r>
            </a:p>
            <a:p>
              <a:pPr marL="457200" indent="-457200">
                <a:lnSpc>
                  <a:spcPct val="150000"/>
                </a:lnSpc>
                <a:spcAft>
                  <a:spcPts val="165"/>
                </a:spcAft>
                <a:buFont typeface="+mj-lt"/>
                <a:buAutoNum type="arabicPeriod"/>
              </a:pP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</a:rPr>
                <a:t>Olaszország</a:t>
              </a:r>
            </a:p>
            <a:p>
              <a:pPr marL="457200" indent="-457200">
                <a:lnSpc>
                  <a:spcPct val="150000"/>
                </a:lnSpc>
                <a:spcAft>
                  <a:spcPts val="165"/>
                </a:spcAft>
                <a:buFont typeface="+mj-lt"/>
                <a:buAutoNum type="arabicPeriod"/>
              </a:pP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</a:rPr>
                <a:t>Csehország</a:t>
              </a:r>
            </a:p>
            <a:p>
              <a:pPr marL="457200" indent="-457200">
                <a:lnSpc>
                  <a:spcPct val="150000"/>
                </a:lnSpc>
                <a:spcAft>
                  <a:spcPts val="165"/>
                </a:spcAft>
                <a:buFont typeface="+mj-lt"/>
                <a:buAutoNum type="arabicPeriod"/>
              </a:pPr>
              <a:r>
                <a:rPr lang="hu-HU" sz="2400" dirty="0">
                  <a:solidFill>
                    <a:srgbClr val="001388"/>
                  </a:solidFill>
                  <a:latin typeface="Montserrat" pitchFamily="2" charset="-18"/>
                </a:rPr>
                <a:t>Norvégia</a:t>
              </a:r>
            </a:p>
          </p:txBody>
        </p:sp>
      </p:grpSp>
      <p:sp>
        <p:nvSpPr>
          <p:cNvPr id="38" name="Cím 2">
            <a:extLst>
              <a:ext uri="{FF2B5EF4-FFF2-40B4-BE49-F238E27FC236}">
                <a16:creationId xmlns:a16="http://schemas.microsoft.com/office/drawing/2014/main" id="{A64108ED-20C8-02C1-757A-9B6D63F4EEEE}"/>
              </a:ext>
            </a:extLst>
          </p:cNvPr>
          <p:cNvSpPr txBox="1">
            <a:spLocks/>
          </p:cNvSpPr>
          <p:nvPr/>
        </p:nvSpPr>
        <p:spPr>
          <a:xfrm>
            <a:off x="9300264" y="1887981"/>
            <a:ext cx="9356448" cy="861774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algn="ctr">
              <a:buSzPts val="3000"/>
              <a:defRPr sz="3200" b="1" i="0">
                <a:solidFill>
                  <a:srgbClr val="001489"/>
                </a:solidFill>
                <a:latin typeface="Montserrat"/>
                <a:ea typeface="+mj-ea"/>
                <a:cs typeface="Verdana"/>
              </a:defRPr>
            </a:lvl1pPr>
          </a:lstStyle>
          <a:p>
            <a:r>
              <a:rPr lang="hu-HU" sz="2800" dirty="0"/>
              <a:t>Nemzetközi megrendelőtől származó </a:t>
            </a:r>
            <a:r>
              <a:rPr lang="hu-HU" sz="2800" dirty="0" err="1"/>
              <a:t>incentive</a:t>
            </a:r>
            <a:r>
              <a:rPr lang="hu-HU" sz="2800" dirty="0"/>
              <a:t> utak megrendelő nemzetisége szerint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AD59EF18-5346-74DB-003B-0247E18F57C4}"/>
              </a:ext>
            </a:extLst>
          </p:cNvPr>
          <p:cNvSpPr/>
          <p:nvPr/>
        </p:nvSpPr>
        <p:spPr>
          <a:xfrm>
            <a:off x="18173700" y="5654675"/>
            <a:ext cx="1638300" cy="3340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object 3">
            <a:extLst>
              <a:ext uri="{FF2B5EF4-FFF2-40B4-BE49-F238E27FC236}">
                <a16:creationId xmlns:a16="http://schemas.microsoft.com/office/drawing/2014/main" id="{7A2689E2-D045-DAD4-9EE4-EED03A08B366}"/>
              </a:ext>
            </a:extLst>
          </p:cNvPr>
          <p:cNvSpPr/>
          <p:nvPr/>
        </p:nvSpPr>
        <p:spPr>
          <a:xfrm rot="10800000">
            <a:off x="18465800" y="0"/>
            <a:ext cx="1638300" cy="2313768"/>
          </a:xfrm>
          <a:custGeom>
            <a:avLst/>
            <a:gdLst/>
            <a:ahLst/>
            <a:cxnLst/>
            <a:rect l="l" t="t" r="r" b="b"/>
            <a:pathLst>
              <a:path w="1885314" h="3696334">
                <a:moveTo>
                  <a:pt x="36648" y="0"/>
                </a:moveTo>
                <a:lnTo>
                  <a:pt x="0" y="1481"/>
                </a:lnTo>
                <a:lnTo>
                  <a:pt x="0" y="3696222"/>
                </a:lnTo>
                <a:lnTo>
                  <a:pt x="1884759" y="3696222"/>
                </a:lnTo>
                <a:lnTo>
                  <a:pt x="1884682" y="1875521"/>
                </a:lnTo>
                <a:lnTo>
                  <a:pt x="1884759" y="1848090"/>
                </a:lnTo>
                <a:lnTo>
                  <a:pt x="1878633" y="1696516"/>
                </a:lnTo>
                <a:lnTo>
                  <a:pt x="1860571" y="1548318"/>
                </a:lnTo>
                <a:lnTo>
                  <a:pt x="1831049" y="1403969"/>
                </a:lnTo>
                <a:lnTo>
                  <a:pt x="1790543" y="1263947"/>
                </a:lnTo>
                <a:lnTo>
                  <a:pt x="1739528" y="1128726"/>
                </a:lnTo>
                <a:lnTo>
                  <a:pt x="1678480" y="998782"/>
                </a:lnTo>
                <a:lnTo>
                  <a:pt x="1607874" y="874591"/>
                </a:lnTo>
                <a:lnTo>
                  <a:pt x="1528186" y="756628"/>
                </a:lnTo>
                <a:lnTo>
                  <a:pt x="1439892" y="645369"/>
                </a:lnTo>
                <a:lnTo>
                  <a:pt x="1343466" y="541289"/>
                </a:lnTo>
                <a:lnTo>
                  <a:pt x="1239386" y="444865"/>
                </a:lnTo>
                <a:lnTo>
                  <a:pt x="1128126" y="356571"/>
                </a:lnTo>
                <a:lnTo>
                  <a:pt x="1010162" y="276884"/>
                </a:lnTo>
                <a:lnTo>
                  <a:pt x="885969" y="206278"/>
                </a:lnTo>
                <a:lnTo>
                  <a:pt x="756024" y="145230"/>
                </a:lnTo>
                <a:lnTo>
                  <a:pt x="620801" y="94216"/>
                </a:lnTo>
                <a:lnTo>
                  <a:pt x="480776" y="53709"/>
                </a:lnTo>
                <a:lnTo>
                  <a:pt x="336425" y="24188"/>
                </a:lnTo>
                <a:lnTo>
                  <a:pt x="188224" y="6126"/>
                </a:lnTo>
                <a:lnTo>
                  <a:pt x="36648" y="0"/>
                </a:lnTo>
                <a:close/>
              </a:path>
              <a:path w="1885314" h="3696334">
                <a:moveTo>
                  <a:pt x="1884759" y="1868581"/>
                </a:moveTo>
                <a:lnTo>
                  <a:pt x="1884682" y="1875521"/>
                </a:lnTo>
                <a:lnTo>
                  <a:pt x="1884759" y="1868581"/>
                </a:lnTo>
                <a:close/>
              </a:path>
            </a:pathLst>
          </a:custGeom>
          <a:solidFill>
            <a:srgbClr val="00B14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</p:spTree>
    <p:extLst>
      <p:ext uri="{BB962C8B-B14F-4D97-AF65-F5344CB8AC3E}">
        <p14:creationId xmlns:p14="http://schemas.microsoft.com/office/powerpoint/2010/main" val="3048213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áblázat 32">
            <a:extLst>
              <a:ext uri="{FF2B5EF4-FFF2-40B4-BE49-F238E27FC236}">
                <a16:creationId xmlns:a16="http://schemas.microsoft.com/office/drawing/2014/main" id="{5940C469-E204-9D38-EF7E-984C5F14A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836767"/>
              </p:ext>
            </p:extLst>
          </p:nvPr>
        </p:nvGraphicFramePr>
        <p:xfrm>
          <a:off x="4177439" y="3831613"/>
          <a:ext cx="5704008" cy="29747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1336">
                  <a:extLst>
                    <a:ext uri="{9D8B030D-6E8A-4147-A177-3AD203B41FA5}">
                      <a16:colId xmlns:a16="http://schemas.microsoft.com/office/drawing/2014/main" val="2767773371"/>
                    </a:ext>
                  </a:extLst>
                </a:gridCol>
                <a:gridCol w="1901336">
                  <a:extLst>
                    <a:ext uri="{9D8B030D-6E8A-4147-A177-3AD203B41FA5}">
                      <a16:colId xmlns:a16="http://schemas.microsoft.com/office/drawing/2014/main" val="4029578459"/>
                    </a:ext>
                  </a:extLst>
                </a:gridCol>
                <a:gridCol w="1901336">
                  <a:extLst>
                    <a:ext uri="{9D8B030D-6E8A-4147-A177-3AD203B41FA5}">
                      <a16:colId xmlns:a16="http://schemas.microsoft.com/office/drawing/2014/main" val="2715103345"/>
                    </a:ext>
                  </a:extLst>
                </a:gridCol>
              </a:tblGrid>
              <a:tr h="624559">
                <a:tc>
                  <a:txBody>
                    <a:bodyPr/>
                    <a:lstStyle/>
                    <a:p>
                      <a:pPr algn="ctr"/>
                      <a:r>
                        <a:rPr lang="hu-HU" sz="2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Szövetségi</a:t>
                      </a:r>
                      <a:endParaRPr lang="hu-HU" sz="2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50781" marR="150781" marT="75390" marB="7539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Corporate</a:t>
                      </a:r>
                    </a:p>
                  </a:txBody>
                  <a:tcPr marL="150781" marR="150781" marT="75390" marB="753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Egyéb*</a:t>
                      </a:r>
                    </a:p>
                  </a:txBody>
                  <a:tcPr marL="150781" marR="150781" marT="75390" marB="753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60631"/>
                  </a:ext>
                </a:extLst>
              </a:tr>
              <a:tr h="2350165">
                <a:tc>
                  <a:txBody>
                    <a:bodyPr/>
                    <a:lstStyle/>
                    <a:p>
                      <a:pPr algn="ctr"/>
                      <a:endParaRPr lang="hu-HU" sz="2300" b="1" dirty="0">
                        <a:solidFill>
                          <a:srgbClr val="001388"/>
                        </a:solidFill>
                      </a:endParaRPr>
                    </a:p>
                  </a:txBody>
                  <a:tcPr marL="150781" marR="150781" marT="75390" marB="75390">
                    <a:lnL>
                      <a:noFill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23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50781" marR="150781" marT="75390" marB="7539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2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50781" marR="150781" marT="75390" marB="753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144168"/>
                  </a:ext>
                </a:extLst>
              </a:tr>
            </a:tbl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DE440F6-5CA6-92C8-75ED-34002FF988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5746474"/>
              </p:ext>
            </p:extLst>
          </p:nvPr>
        </p:nvGraphicFramePr>
        <p:xfrm>
          <a:off x="3236698" y="3623303"/>
          <a:ext cx="6844778" cy="4506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églalap 16">
            <a:extLst>
              <a:ext uri="{FF2B5EF4-FFF2-40B4-BE49-F238E27FC236}">
                <a16:creationId xmlns:a16="http://schemas.microsoft.com/office/drawing/2014/main" id="{3C60ACEB-77A4-8D92-1FE9-2AE7E6AF75B6}"/>
              </a:ext>
            </a:extLst>
          </p:cNvPr>
          <p:cNvSpPr/>
          <p:nvPr/>
        </p:nvSpPr>
        <p:spPr>
          <a:xfrm>
            <a:off x="3283004" y="3113791"/>
            <a:ext cx="7117785" cy="443545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hu-HU" sz="296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D3311565-C1CA-4DD1-B948-6FD6C3ADD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057" y="1027732"/>
            <a:ext cx="18721943" cy="738664"/>
          </a:xfrm>
        </p:spPr>
        <p:txBody>
          <a:bodyPr spcFirstLastPara="1" wrap="square" lIns="0" tIns="0" rIns="0" bIns="0" anchor="ctr" anchorCtr="0">
            <a:spAutoFit/>
          </a:bodyPr>
          <a:lstStyle/>
          <a:p>
            <a:pPr rtl="0">
              <a:buSzPts val="3000"/>
            </a:pPr>
            <a:r>
              <a:rPr lang="hu-HU" sz="4800" kern="1200" dirty="0">
                <a:solidFill>
                  <a:srgbClr val="001489"/>
                </a:solidFill>
                <a:latin typeface="Montserrat"/>
                <a:ea typeface="+mj-ea"/>
              </a:rPr>
              <a:t>A konferenciák számának általános megoszlása </a:t>
            </a:r>
          </a:p>
        </p:txBody>
      </p:sp>
      <p:graphicFrame>
        <p:nvGraphicFramePr>
          <p:cNvPr id="29" name="Táblázat 29">
            <a:extLst>
              <a:ext uri="{FF2B5EF4-FFF2-40B4-BE49-F238E27FC236}">
                <a16:creationId xmlns:a16="http://schemas.microsoft.com/office/drawing/2014/main" id="{D0F0571B-34A3-C69B-8B9C-849A955814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793963"/>
              </p:ext>
            </p:extLst>
          </p:nvPr>
        </p:nvGraphicFramePr>
        <p:xfrm>
          <a:off x="4459247" y="6856919"/>
          <a:ext cx="1277184" cy="30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8592">
                  <a:extLst>
                    <a:ext uri="{9D8B030D-6E8A-4147-A177-3AD203B41FA5}">
                      <a16:colId xmlns:a16="http://schemas.microsoft.com/office/drawing/2014/main" val="3027251196"/>
                    </a:ext>
                  </a:extLst>
                </a:gridCol>
                <a:gridCol w="638592">
                  <a:extLst>
                    <a:ext uri="{9D8B030D-6E8A-4147-A177-3AD203B41FA5}">
                      <a16:colId xmlns:a16="http://schemas.microsoft.com/office/drawing/2014/main" val="2238932225"/>
                    </a:ext>
                  </a:extLst>
                </a:gridCol>
              </a:tblGrid>
              <a:tr h="301562">
                <a:tc>
                  <a:txBody>
                    <a:bodyPr/>
                    <a:lstStyle/>
                    <a:p>
                      <a:pPr algn="ctr"/>
                      <a:r>
                        <a:rPr lang="hu-HU" sz="20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2019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>
                          <a:solidFill>
                            <a:srgbClr val="001388"/>
                          </a:solidFill>
                        </a:rPr>
                        <a:t>2023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67597357"/>
                  </a:ext>
                </a:extLst>
              </a:tr>
            </a:tbl>
          </a:graphicData>
        </a:graphic>
      </p:graphicFrame>
      <p:sp>
        <p:nvSpPr>
          <p:cNvPr id="36" name="Téglalap 35">
            <a:extLst>
              <a:ext uri="{FF2B5EF4-FFF2-40B4-BE49-F238E27FC236}">
                <a16:creationId xmlns:a16="http://schemas.microsoft.com/office/drawing/2014/main" id="{3F680171-8FCF-18D6-E966-7C978DAF4B0B}"/>
              </a:ext>
            </a:extLst>
          </p:cNvPr>
          <p:cNvSpPr/>
          <p:nvPr/>
        </p:nvSpPr>
        <p:spPr>
          <a:xfrm>
            <a:off x="10878487" y="3157521"/>
            <a:ext cx="6026448" cy="4470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hu-HU" sz="2968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33" name="Diagram 32">
            <a:extLst>
              <a:ext uri="{FF2B5EF4-FFF2-40B4-BE49-F238E27FC236}">
                <a16:creationId xmlns:a16="http://schemas.microsoft.com/office/drawing/2014/main" id="{E72E6F39-AE8A-2CC0-78E1-D648FD3636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9647775"/>
              </p:ext>
            </p:extLst>
          </p:nvPr>
        </p:nvGraphicFramePr>
        <p:xfrm>
          <a:off x="10416544" y="3413884"/>
          <a:ext cx="6771596" cy="4027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" name="Szövegdoboz 37">
            <a:extLst>
              <a:ext uri="{FF2B5EF4-FFF2-40B4-BE49-F238E27FC236}">
                <a16:creationId xmlns:a16="http://schemas.microsoft.com/office/drawing/2014/main" id="{AC7D79A7-231C-0FBD-7B75-34FB25FB98DE}"/>
              </a:ext>
            </a:extLst>
          </p:cNvPr>
          <p:cNvSpPr txBox="1"/>
          <p:nvPr/>
        </p:nvSpPr>
        <p:spPr>
          <a:xfrm>
            <a:off x="645921" y="10298554"/>
            <a:ext cx="17606794" cy="6192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fontAlgn="ctr">
              <a:lnSpc>
                <a:spcPct val="107000"/>
              </a:lnSpc>
              <a:defRPr sz="1979">
                <a:solidFill>
                  <a:srgbClr val="001388"/>
                </a:solidFill>
              </a:defRPr>
            </a:lvl1pPr>
          </a:lstStyle>
          <a:p>
            <a:r>
              <a:rPr lang="hu-HU" sz="1600" dirty="0">
                <a:solidFill>
                  <a:schemeClr val="tx1"/>
                </a:solidFill>
                <a:latin typeface="Montserrat"/>
                <a:cs typeface="Times New Roman"/>
              </a:rPr>
              <a:t>*Az Egyéb kategória az állami, egyházi, alapítványi és egyetemi megrendelésből és/vagy szervezésben bonyolított konferenciákat, továbbá a</a:t>
            </a:r>
          </a:p>
          <a:p>
            <a:r>
              <a:rPr lang="hu-HU" sz="1600" dirty="0">
                <a:solidFill>
                  <a:schemeClr val="tx1"/>
                </a:solidFill>
                <a:latin typeface="Montserrat"/>
                <a:cs typeface="Times New Roman"/>
              </a:rPr>
              <a:t>  szolgáltatók által üzleti titokra hivatkozva és/vagy nem pontos névvel megadott konferenciákat tartalmazza.</a:t>
            </a:r>
          </a:p>
        </p:txBody>
      </p:sp>
      <p:sp>
        <p:nvSpPr>
          <p:cNvPr id="39" name="Szöveg helye 4">
            <a:extLst>
              <a:ext uri="{FF2B5EF4-FFF2-40B4-BE49-F238E27FC236}">
                <a16:creationId xmlns:a16="http://schemas.microsoft.com/office/drawing/2014/main" id="{155A6259-4FF5-38BE-AEA4-5CAF7C1762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99423" y="3311793"/>
            <a:ext cx="1902560" cy="623018"/>
          </a:xfrm>
        </p:spPr>
        <p:txBody>
          <a:bodyPr spcFirstLastPara="1" wrap="square" lIns="0" tIns="0" rIns="0" bIns="0" anchor="ctr" anchorCtr="0">
            <a:spAutoFit/>
          </a:bodyPr>
          <a:lstStyle/>
          <a:p>
            <a:pPr algn="l" rtl="0">
              <a:buSzPts val="3000"/>
            </a:pPr>
            <a:r>
              <a:rPr lang="hu-HU" sz="4800" kern="1200" dirty="0">
                <a:solidFill>
                  <a:srgbClr val="001489"/>
                </a:solidFill>
                <a:latin typeface="Montserrat"/>
                <a:ea typeface="+mj-ea"/>
              </a:rPr>
              <a:t>2023</a:t>
            </a:r>
          </a:p>
        </p:txBody>
      </p:sp>
      <p:graphicFrame>
        <p:nvGraphicFramePr>
          <p:cNvPr id="4" name="Táblázat 29">
            <a:extLst>
              <a:ext uri="{FF2B5EF4-FFF2-40B4-BE49-F238E27FC236}">
                <a16:creationId xmlns:a16="http://schemas.microsoft.com/office/drawing/2014/main" id="{2D520334-52AF-8FF8-0620-87A5F061DD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255183"/>
              </p:ext>
            </p:extLst>
          </p:nvPr>
        </p:nvGraphicFramePr>
        <p:xfrm>
          <a:off x="6369793" y="6856919"/>
          <a:ext cx="1277184" cy="30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8592">
                  <a:extLst>
                    <a:ext uri="{9D8B030D-6E8A-4147-A177-3AD203B41FA5}">
                      <a16:colId xmlns:a16="http://schemas.microsoft.com/office/drawing/2014/main" val="3027251196"/>
                    </a:ext>
                  </a:extLst>
                </a:gridCol>
                <a:gridCol w="638592">
                  <a:extLst>
                    <a:ext uri="{9D8B030D-6E8A-4147-A177-3AD203B41FA5}">
                      <a16:colId xmlns:a16="http://schemas.microsoft.com/office/drawing/2014/main" val="2238932225"/>
                    </a:ext>
                  </a:extLst>
                </a:gridCol>
              </a:tblGrid>
              <a:tr h="301562">
                <a:tc>
                  <a:txBody>
                    <a:bodyPr/>
                    <a:lstStyle/>
                    <a:p>
                      <a:pPr algn="ctr"/>
                      <a:r>
                        <a:rPr lang="hu-HU" sz="20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2019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>
                          <a:solidFill>
                            <a:srgbClr val="001388"/>
                          </a:solidFill>
                        </a:rPr>
                        <a:t>2023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67597357"/>
                  </a:ext>
                </a:extLst>
              </a:tr>
            </a:tbl>
          </a:graphicData>
        </a:graphic>
      </p:graphicFrame>
      <p:graphicFrame>
        <p:nvGraphicFramePr>
          <p:cNvPr id="6" name="Táblázat 29">
            <a:extLst>
              <a:ext uri="{FF2B5EF4-FFF2-40B4-BE49-F238E27FC236}">
                <a16:creationId xmlns:a16="http://schemas.microsoft.com/office/drawing/2014/main" id="{027BA49B-E526-2CDB-0821-D73D59BD52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429084"/>
              </p:ext>
            </p:extLst>
          </p:nvPr>
        </p:nvGraphicFramePr>
        <p:xfrm>
          <a:off x="8233569" y="6856919"/>
          <a:ext cx="1277184" cy="30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8592">
                  <a:extLst>
                    <a:ext uri="{9D8B030D-6E8A-4147-A177-3AD203B41FA5}">
                      <a16:colId xmlns:a16="http://schemas.microsoft.com/office/drawing/2014/main" val="3027251196"/>
                    </a:ext>
                  </a:extLst>
                </a:gridCol>
                <a:gridCol w="638592">
                  <a:extLst>
                    <a:ext uri="{9D8B030D-6E8A-4147-A177-3AD203B41FA5}">
                      <a16:colId xmlns:a16="http://schemas.microsoft.com/office/drawing/2014/main" val="2238932225"/>
                    </a:ext>
                  </a:extLst>
                </a:gridCol>
              </a:tblGrid>
              <a:tr h="301562">
                <a:tc>
                  <a:txBody>
                    <a:bodyPr/>
                    <a:lstStyle/>
                    <a:p>
                      <a:pPr algn="ctr"/>
                      <a:r>
                        <a:rPr lang="hu-HU" sz="20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2019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>
                          <a:solidFill>
                            <a:srgbClr val="001388"/>
                          </a:solidFill>
                        </a:rPr>
                        <a:t>2023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67597357"/>
                  </a:ext>
                </a:extLst>
              </a:tr>
            </a:tbl>
          </a:graphicData>
        </a:graphic>
      </p:graphicFrame>
      <p:sp>
        <p:nvSpPr>
          <p:cNvPr id="12" name="Téglalap 11">
            <a:extLst>
              <a:ext uri="{FF2B5EF4-FFF2-40B4-BE49-F238E27FC236}">
                <a16:creationId xmlns:a16="http://schemas.microsoft.com/office/drawing/2014/main" id="{9BC0587C-E1BF-6031-63F6-D3E592BF883B}"/>
              </a:ext>
            </a:extLst>
          </p:cNvPr>
          <p:cNvSpPr/>
          <p:nvPr/>
        </p:nvSpPr>
        <p:spPr>
          <a:xfrm>
            <a:off x="3236699" y="7977274"/>
            <a:ext cx="13630703" cy="1029174"/>
          </a:xfrm>
          <a:prstGeom prst="rect">
            <a:avLst/>
          </a:prstGeom>
          <a:solidFill>
            <a:srgbClr val="D5D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rgbClr val="001388"/>
                </a:solidFill>
                <a:latin typeface="Montserrat" pitchFamily="2" charset="-18"/>
              </a:rPr>
              <a:t>A szövetségi konferenciák aránya jelentősen nőtt 2019-ről 2023-ra. 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AFCF0E9A-3D25-C9F9-5836-F317339E8E13}"/>
              </a:ext>
            </a:extLst>
          </p:cNvPr>
          <p:cNvSpPr/>
          <p:nvPr/>
        </p:nvSpPr>
        <p:spPr>
          <a:xfrm>
            <a:off x="15644553" y="9476509"/>
            <a:ext cx="3873731" cy="1313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 descr="A képen Betűtípus, szöveg, Grafika, képernyőkép látható&#10;&#10;Automatikusan generált leírás">
            <a:extLst>
              <a:ext uri="{FF2B5EF4-FFF2-40B4-BE49-F238E27FC236}">
                <a16:creationId xmlns:a16="http://schemas.microsoft.com/office/drawing/2014/main" id="{121CFB97-D7D3-70EB-261C-54F32032FB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505" y="10216024"/>
            <a:ext cx="2743700" cy="1211314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80B0CA72-4619-EDF4-F61F-B6AD1564DA7B}"/>
              </a:ext>
            </a:extLst>
          </p:cNvPr>
          <p:cNvSpPr/>
          <p:nvPr/>
        </p:nvSpPr>
        <p:spPr>
          <a:xfrm>
            <a:off x="18173700" y="5654675"/>
            <a:ext cx="1638300" cy="3340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04BFB060-B789-ACEA-F7B8-69E9976B4F02}"/>
              </a:ext>
            </a:extLst>
          </p:cNvPr>
          <p:cNvSpPr/>
          <p:nvPr/>
        </p:nvSpPr>
        <p:spPr>
          <a:xfrm>
            <a:off x="17680920" y="273557"/>
            <a:ext cx="1638300" cy="3340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28284AD6-47D3-DBD5-BB2C-98C8949AF0E0}"/>
              </a:ext>
            </a:extLst>
          </p:cNvPr>
          <p:cNvSpPr/>
          <p:nvPr/>
        </p:nvSpPr>
        <p:spPr>
          <a:xfrm rot="16200000">
            <a:off x="17655714" y="-692596"/>
            <a:ext cx="1775107" cy="3121665"/>
          </a:xfrm>
          <a:custGeom>
            <a:avLst/>
            <a:gdLst/>
            <a:ahLst/>
            <a:cxnLst/>
            <a:rect l="l" t="t" r="r" b="b"/>
            <a:pathLst>
              <a:path w="1021715" h="2042160">
                <a:moveTo>
                  <a:pt x="1020900" y="0"/>
                </a:moveTo>
                <a:lnTo>
                  <a:pt x="937169" y="3384"/>
                </a:lnTo>
                <a:lnTo>
                  <a:pt x="855303" y="13361"/>
                </a:lnTo>
                <a:lnTo>
                  <a:pt x="775563" y="29669"/>
                </a:lnTo>
                <a:lnTo>
                  <a:pt x="698214" y="52045"/>
                </a:lnTo>
                <a:lnTo>
                  <a:pt x="623516" y="80226"/>
                </a:lnTo>
                <a:lnTo>
                  <a:pt x="551734" y="113949"/>
                </a:lnTo>
                <a:lnTo>
                  <a:pt x="483130" y="152952"/>
                </a:lnTo>
                <a:lnTo>
                  <a:pt x="417966" y="196972"/>
                </a:lnTo>
                <a:lnTo>
                  <a:pt x="356506" y="245747"/>
                </a:lnTo>
                <a:lnTo>
                  <a:pt x="299011" y="299013"/>
                </a:lnTo>
                <a:lnTo>
                  <a:pt x="245746" y="356507"/>
                </a:lnTo>
                <a:lnTo>
                  <a:pt x="196972" y="417968"/>
                </a:lnTo>
                <a:lnTo>
                  <a:pt x="152952" y="483133"/>
                </a:lnTo>
                <a:lnTo>
                  <a:pt x="113949" y="551738"/>
                </a:lnTo>
                <a:lnTo>
                  <a:pt x="80226" y="623521"/>
                </a:lnTo>
                <a:lnTo>
                  <a:pt x="52045" y="698219"/>
                </a:lnTo>
                <a:lnTo>
                  <a:pt x="29669" y="775570"/>
                </a:lnTo>
                <a:lnTo>
                  <a:pt x="13361" y="855311"/>
                </a:lnTo>
                <a:lnTo>
                  <a:pt x="3384" y="937178"/>
                </a:lnTo>
                <a:lnTo>
                  <a:pt x="0" y="1020911"/>
                </a:lnTo>
                <a:lnTo>
                  <a:pt x="3384" y="1104642"/>
                </a:lnTo>
                <a:lnTo>
                  <a:pt x="13361" y="1186509"/>
                </a:lnTo>
                <a:lnTo>
                  <a:pt x="29669" y="1266248"/>
                </a:lnTo>
                <a:lnTo>
                  <a:pt x="52045" y="1343599"/>
                </a:lnTo>
                <a:lnTo>
                  <a:pt x="80226" y="1418297"/>
                </a:lnTo>
                <a:lnTo>
                  <a:pt x="113949" y="1490079"/>
                </a:lnTo>
                <a:lnTo>
                  <a:pt x="152952" y="1558684"/>
                </a:lnTo>
                <a:lnTo>
                  <a:pt x="196972" y="1623849"/>
                </a:lnTo>
                <a:lnTo>
                  <a:pt x="245746" y="1685310"/>
                </a:lnTo>
                <a:lnTo>
                  <a:pt x="299011" y="1742805"/>
                </a:lnTo>
                <a:lnTo>
                  <a:pt x="356506" y="1796071"/>
                </a:lnTo>
                <a:lnTo>
                  <a:pt x="417966" y="1844846"/>
                </a:lnTo>
                <a:lnTo>
                  <a:pt x="483130" y="1888867"/>
                </a:lnTo>
                <a:lnTo>
                  <a:pt x="551734" y="1927870"/>
                </a:lnTo>
                <a:lnTo>
                  <a:pt x="623516" y="1961594"/>
                </a:lnTo>
                <a:lnTo>
                  <a:pt x="698214" y="1989776"/>
                </a:lnTo>
                <a:lnTo>
                  <a:pt x="775563" y="2012152"/>
                </a:lnTo>
                <a:lnTo>
                  <a:pt x="855303" y="2028460"/>
                </a:lnTo>
                <a:lnTo>
                  <a:pt x="937169" y="2038438"/>
                </a:lnTo>
                <a:lnTo>
                  <a:pt x="1020900" y="2041822"/>
                </a:lnTo>
                <a:lnTo>
                  <a:pt x="1021253" y="1466539"/>
                </a:lnTo>
                <a:lnTo>
                  <a:pt x="1021349" y="1266248"/>
                </a:lnTo>
                <a:lnTo>
                  <a:pt x="1021442" y="855311"/>
                </a:lnTo>
                <a:lnTo>
                  <a:pt x="1021362" y="113949"/>
                </a:lnTo>
                <a:lnTo>
                  <a:pt x="1021259" y="57171"/>
                </a:lnTo>
                <a:lnTo>
                  <a:pt x="1021081" y="13361"/>
                </a:lnTo>
                <a:lnTo>
                  <a:pt x="1020900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8674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A8323218-5EF4-BB5A-C6EE-7F94D2A62030}"/>
              </a:ext>
            </a:extLst>
          </p:cNvPr>
          <p:cNvSpPr/>
          <p:nvPr/>
        </p:nvSpPr>
        <p:spPr>
          <a:xfrm>
            <a:off x="15644553" y="9476509"/>
            <a:ext cx="3873731" cy="1313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D3311565-C1CA-4DD1-B948-6FD6C3ADD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271" y="1084047"/>
            <a:ext cx="18721943" cy="1152045"/>
          </a:xfrm>
        </p:spPr>
        <p:txBody>
          <a:bodyPr>
            <a:normAutofit/>
          </a:bodyPr>
          <a:lstStyle/>
          <a:p>
            <a:r>
              <a:rPr lang="hu-HU" sz="4617" dirty="0"/>
              <a:t>Incentive utak területi elemzése</a:t>
            </a:r>
            <a:endParaRPr lang="hu-HU" sz="4617" i="1" dirty="0"/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AC7D79A7-231C-0FBD-7B75-34FB25FB98DE}"/>
              </a:ext>
            </a:extLst>
          </p:cNvPr>
          <p:cNvSpPr txBox="1"/>
          <p:nvPr/>
        </p:nvSpPr>
        <p:spPr>
          <a:xfrm>
            <a:off x="677975" y="10231186"/>
            <a:ext cx="17606794" cy="1282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07000"/>
              </a:lnSpc>
              <a:defRPr/>
            </a:pPr>
            <a:r>
              <a:rPr lang="hu-HU" sz="1979" dirty="0">
                <a:solidFill>
                  <a:srgbClr val="001388"/>
                </a:solidFill>
              </a:rPr>
              <a:t>* </a:t>
            </a:r>
            <a:r>
              <a:rPr lang="hu-HU" sz="1600" dirty="0">
                <a:latin typeface="Montserrat"/>
                <a:cs typeface="Times New Roman"/>
              </a:rPr>
              <a:t>A magyar megrendelőtől származó incentive utak esetében is felmerülhet nemzetközi részvétel.</a:t>
            </a:r>
            <a:br>
              <a:rPr lang="hu-HU" sz="1600" dirty="0">
                <a:latin typeface="Montserrat"/>
                <a:cs typeface="Times New Roman"/>
              </a:rPr>
            </a:br>
            <a:r>
              <a:rPr lang="hu-HU" sz="1600" dirty="0">
                <a:latin typeface="Montserrat"/>
                <a:cs typeface="Times New Roman"/>
              </a:rPr>
              <a:t>* Az Egyéb kategória az állami, egyházi, alapítványi incentive utakat, az egyetemek által saját szervezésben bonyolított incentive utakat, továbbá a szolgáltatók által üzleti    </a:t>
            </a:r>
          </a:p>
          <a:p>
            <a:pPr algn="just" fontAlgn="ctr">
              <a:lnSpc>
                <a:spcPct val="107000"/>
              </a:lnSpc>
              <a:defRPr/>
            </a:pPr>
            <a:r>
              <a:rPr lang="hu-HU" sz="1600" dirty="0">
                <a:latin typeface="Montserrat"/>
                <a:cs typeface="Times New Roman"/>
              </a:rPr>
              <a:t>titokra hivatkozva és/vagy nem pontos névvel megadott rendezvényeket tartalmazza.</a:t>
            </a:r>
          </a:p>
          <a:p>
            <a:pPr>
              <a:defRPr/>
            </a:pPr>
            <a:r>
              <a:rPr lang="hu-HU" sz="1979" dirty="0">
                <a:solidFill>
                  <a:srgbClr val="001388"/>
                </a:solidFill>
              </a:rPr>
              <a:t>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7609363-CA1A-F170-631D-12D883190306}"/>
              </a:ext>
            </a:extLst>
          </p:cNvPr>
          <p:cNvSpPr txBox="1"/>
          <p:nvPr/>
        </p:nvSpPr>
        <p:spPr>
          <a:xfrm>
            <a:off x="2862827" y="2705541"/>
            <a:ext cx="66856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507846">
              <a:defRPr/>
            </a:pPr>
            <a:r>
              <a:rPr lang="hu-HU" sz="3200" b="1" dirty="0">
                <a:solidFill>
                  <a:srgbClr val="001388"/>
                </a:solidFill>
                <a:latin typeface="Montserrat" pitchFamily="2" charset="-18"/>
              </a:rPr>
              <a:t>Nemzetközi megrendelő szerint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5D6CF775-D622-C828-9DD6-0AC772DEECCC}"/>
              </a:ext>
            </a:extLst>
          </p:cNvPr>
          <p:cNvSpPr txBox="1"/>
          <p:nvPr/>
        </p:nvSpPr>
        <p:spPr>
          <a:xfrm>
            <a:off x="10285239" y="2724831"/>
            <a:ext cx="6026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507846">
              <a:defRPr/>
            </a:pPr>
            <a:r>
              <a:rPr lang="hu-HU" sz="3200" b="1" dirty="0">
                <a:solidFill>
                  <a:srgbClr val="001388"/>
                </a:solidFill>
                <a:latin typeface="Montserrat" pitchFamily="2" charset="-18"/>
              </a:rPr>
              <a:t>Magyar megrendelő szerint</a:t>
            </a:r>
          </a:p>
        </p:txBody>
      </p:sp>
      <p:sp>
        <p:nvSpPr>
          <p:cNvPr id="42" name="Téglalap 41">
            <a:extLst>
              <a:ext uri="{FF2B5EF4-FFF2-40B4-BE49-F238E27FC236}">
                <a16:creationId xmlns:a16="http://schemas.microsoft.com/office/drawing/2014/main" id="{73183854-01B7-A6F0-6312-F4206A145A7B}"/>
              </a:ext>
            </a:extLst>
          </p:cNvPr>
          <p:cNvSpPr/>
          <p:nvPr/>
        </p:nvSpPr>
        <p:spPr>
          <a:xfrm>
            <a:off x="2887167" y="2597877"/>
            <a:ext cx="6685645" cy="1211948"/>
          </a:xfrm>
          <a:prstGeom prst="rect">
            <a:avLst/>
          </a:prstGeom>
          <a:noFill/>
          <a:ln>
            <a:solidFill>
              <a:srgbClr val="0013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hu-HU" sz="2968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Téglalap 42">
            <a:extLst>
              <a:ext uri="{FF2B5EF4-FFF2-40B4-BE49-F238E27FC236}">
                <a16:creationId xmlns:a16="http://schemas.microsoft.com/office/drawing/2014/main" id="{FA3F1911-B69D-E6DF-9998-F844C288F338}"/>
              </a:ext>
            </a:extLst>
          </p:cNvPr>
          <p:cNvSpPr/>
          <p:nvPr/>
        </p:nvSpPr>
        <p:spPr>
          <a:xfrm>
            <a:off x="9782229" y="2597877"/>
            <a:ext cx="6844777" cy="1211948"/>
          </a:xfrm>
          <a:prstGeom prst="rect">
            <a:avLst/>
          </a:prstGeom>
          <a:noFill/>
          <a:ln>
            <a:solidFill>
              <a:srgbClr val="0013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hu-HU" sz="296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EBEF5040-32F0-3937-69FB-56A7B4F5E8A7}"/>
              </a:ext>
            </a:extLst>
          </p:cNvPr>
          <p:cNvSpPr/>
          <p:nvPr/>
        </p:nvSpPr>
        <p:spPr>
          <a:xfrm>
            <a:off x="3110863" y="4372636"/>
            <a:ext cx="6461949" cy="443545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hu-HU" sz="2968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99045A0-8DFF-872F-E62D-0107E2426F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080173"/>
              </p:ext>
            </p:extLst>
          </p:nvPr>
        </p:nvGraphicFramePr>
        <p:xfrm>
          <a:off x="2887167" y="4608135"/>
          <a:ext cx="7068476" cy="4506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áblázat 29">
            <a:extLst>
              <a:ext uri="{FF2B5EF4-FFF2-40B4-BE49-F238E27FC236}">
                <a16:creationId xmlns:a16="http://schemas.microsoft.com/office/drawing/2014/main" id="{3060C689-980B-A5A7-1039-CBC181E6BE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051042"/>
              </p:ext>
            </p:extLst>
          </p:nvPr>
        </p:nvGraphicFramePr>
        <p:xfrm>
          <a:off x="4476434" y="7857115"/>
          <a:ext cx="2378234" cy="462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9117">
                  <a:extLst>
                    <a:ext uri="{9D8B030D-6E8A-4147-A177-3AD203B41FA5}">
                      <a16:colId xmlns:a16="http://schemas.microsoft.com/office/drawing/2014/main" val="3027251196"/>
                    </a:ext>
                  </a:extLst>
                </a:gridCol>
                <a:gridCol w="1189117">
                  <a:extLst>
                    <a:ext uri="{9D8B030D-6E8A-4147-A177-3AD203B41FA5}">
                      <a16:colId xmlns:a16="http://schemas.microsoft.com/office/drawing/2014/main" val="2238932225"/>
                    </a:ext>
                  </a:extLst>
                </a:gridCol>
              </a:tblGrid>
              <a:tr h="462940">
                <a:tc>
                  <a:txBody>
                    <a:bodyPr/>
                    <a:lstStyle/>
                    <a:p>
                      <a:pPr algn="ctr"/>
                      <a:r>
                        <a:rPr lang="hu-HU" sz="20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Budapest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hu-HU" sz="2000" b="1" dirty="0">
                        <a:solidFill>
                          <a:srgbClr val="001388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67597357"/>
                  </a:ext>
                </a:extLst>
              </a:tr>
            </a:tbl>
          </a:graphicData>
        </a:graphic>
      </p:graphicFrame>
      <p:sp>
        <p:nvSpPr>
          <p:cNvPr id="24" name="Téglalap 23">
            <a:extLst>
              <a:ext uri="{FF2B5EF4-FFF2-40B4-BE49-F238E27FC236}">
                <a16:creationId xmlns:a16="http://schemas.microsoft.com/office/drawing/2014/main" id="{D7561EAF-F152-15B0-695B-6B282FE50191}"/>
              </a:ext>
            </a:extLst>
          </p:cNvPr>
          <p:cNvSpPr/>
          <p:nvPr/>
        </p:nvSpPr>
        <p:spPr>
          <a:xfrm>
            <a:off x="9796506" y="4372636"/>
            <a:ext cx="6844777" cy="443545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hu-HU" sz="2968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C62C5C22-48B4-05B6-E743-6E847A99A4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940423"/>
              </p:ext>
            </p:extLst>
          </p:nvPr>
        </p:nvGraphicFramePr>
        <p:xfrm>
          <a:off x="9764226" y="4608135"/>
          <a:ext cx="7068474" cy="4506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Táblázat 29">
            <a:extLst>
              <a:ext uri="{FF2B5EF4-FFF2-40B4-BE49-F238E27FC236}">
                <a16:creationId xmlns:a16="http://schemas.microsoft.com/office/drawing/2014/main" id="{41511C3E-EFC5-5C0F-2105-B71171B27F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851900"/>
              </p:ext>
            </p:extLst>
          </p:nvPr>
        </p:nvGraphicFramePr>
        <p:xfrm>
          <a:off x="7577409" y="7857115"/>
          <a:ext cx="2378233" cy="462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2388">
                  <a:extLst>
                    <a:ext uri="{9D8B030D-6E8A-4147-A177-3AD203B41FA5}">
                      <a16:colId xmlns:a16="http://schemas.microsoft.com/office/drawing/2014/main" val="3027251196"/>
                    </a:ext>
                  </a:extLst>
                </a:gridCol>
                <a:gridCol w="1595845">
                  <a:extLst>
                    <a:ext uri="{9D8B030D-6E8A-4147-A177-3AD203B41FA5}">
                      <a16:colId xmlns:a16="http://schemas.microsoft.com/office/drawing/2014/main" val="2238932225"/>
                    </a:ext>
                  </a:extLst>
                </a:gridCol>
              </a:tblGrid>
              <a:tr h="462940"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>
                          <a:solidFill>
                            <a:srgbClr val="001388"/>
                          </a:solidFill>
                        </a:rPr>
                        <a:t>Vidék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hu-HU" sz="2000" b="1" dirty="0">
                        <a:solidFill>
                          <a:srgbClr val="001388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67597357"/>
                  </a:ext>
                </a:extLst>
              </a:tr>
            </a:tbl>
          </a:graphicData>
        </a:graphic>
      </p:graphicFrame>
      <p:graphicFrame>
        <p:nvGraphicFramePr>
          <p:cNvPr id="6" name="Táblázat 29">
            <a:extLst>
              <a:ext uri="{FF2B5EF4-FFF2-40B4-BE49-F238E27FC236}">
                <a16:creationId xmlns:a16="http://schemas.microsoft.com/office/drawing/2014/main" id="{F9502292-B915-DFC6-5E18-9084E1CB60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012472"/>
              </p:ext>
            </p:extLst>
          </p:nvPr>
        </p:nvGraphicFramePr>
        <p:xfrm>
          <a:off x="11577187" y="7857115"/>
          <a:ext cx="2378234" cy="462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9117">
                  <a:extLst>
                    <a:ext uri="{9D8B030D-6E8A-4147-A177-3AD203B41FA5}">
                      <a16:colId xmlns:a16="http://schemas.microsoft.com/office/drawing/2014/main" val="3027251196"/>
                    </a:ext>
                  </a:extLst>
                </a:gridCol>
                <a:gridCol w="1189117">
                  <a:extLst>
                    <a:ext uri="{9D8B030D-6E8A-4147-A177-3AD203B41FA5}">
                      <a16:colId xmlns:a16="http://schemas.microsoft.com/office/drawing/2014/main" val="2238932225"/>
                    </a:ext>
                  </a:extLst>
                </a:gridCol>
              </a:tblGrid>
              <a:tr h="462940">
                <a:tc>
                  <a:txBody>
                    <a:bodyPr/>
                    <a:lstStyle/>
                    <a:p>
                      <a:pPr algn="ctr"/>
                      <a:r>
                        <a:rPr lang="hu-HU" sz="20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Budapest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hu-HU" sz="2000" b="1" dirty="0">
                        <a:solidFill>
                          <a:srgbClr val="001388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67597357"/>
                  </a:ext>
                </a:extLst>
              </a:tr>
            </a:tbl>
          </a:graphicData>
        </a:graphic>
      </p:graphicFrame>
      <p:graphicFrame>
        <p:nvGraphicFramePr>
          <p:cNvPr id="7" name="Táblázat 29">
            <a:extLst>
              <a:ext uri="{FF2B5EF4-FFF2-40B4-BE49-F238E27FC236}">
                <a16:creationId xmlns:a16="http://schemas.microsoft.com/office/drawing/2014/main" id="{B575155D-51E7-DC9D-402B-05AC5D6612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044294"/>
              </p:ext>
            </p:extLst>
          </p:nvPr>
        </p:nvGraphicFramePr>
        <p:xfrm>
          <a:off x="14678162" y="7857115"/>
          <a:ext cx="2378233" cy="462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2388">
                  <a:extLst>
                    <a:ext uri="{9D8B030D-6E8A-4147-A177-3AD203B41FA5}">
                      <a16:colId xmlns:a16="http://schemas.microsoft.com/office/drawing/2014/main" val="3027251196"/>
                    </a:ext>
                  </a:extLst>
                </a:gridCol>
                <a:gridCol w="1595845">
                  <a:extLst>
                    <a:ext uri="{9D8B030D-6E8A-4147-A177-3AD203B41FA5}">
                      <a16:colId xmlns:a16="http://schemas.microsoft.com/office/drawing/2014/main" val="2238932225"/>
                    </a:ext>
                  </a:extLst>
                </a:gridCol>
              </a:tblGrid>
              <a:tr h="462940"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>
                          <a:solidFill>
                            <a:srgbClr val="001388"/>
                          </a:solidFill>
                        </a:rPr>
                        <a:t>Vidék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hu-HU" sz="2000" b="1" dirty="0">
                        <a:solidFill>
                          <a:srgbClr val="001388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67597357"/>
                  </a:ext>
                </a:extLst>
              </a:tr>
            </a:tbl>
          </a:graphicData>
        </a:graphic>
      </p:graphicFrame>
      <p:pic>
        <p:nvPicPr>
          <p:cNvPr id="11" name="Kép 10" descr="A képen Betűtípus, szöveg, Grafika, képernyőkép látható&#10;&#10;Automatikusan generált leírás">
            <a:extLst>
              <a:ext uri="{FF2B5EF4-FFF2-40B4-BE49-F238E27FC236}">
                <a16:creationId xmlns:a16="http://schemas.microsoft.com/office/drawing/2014/main" id="{6FBB8E3D-9C09-190B-7019-9E233D2A43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543" y="10231186"/>
            <a:ext cx="2609452" cy="115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48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áblázat 7">
            <a:extLst>
              <a:ext uri="{FF2B5EF4-FFF2-40B4-BE49-F238E27FC236}">
                <a16:creationId xmlns:a16="http://schemas.microsoft.com/office/drawing/2014/main" id="{F584305F-F674-FA1A-1C5B-3E1C51F42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274592"/>
              </p:ext>
            </p:extLst>
          </p:nvPr>
        </p:nvGraphicFramePr>
        <p:xfrm>
          <a:off x="913840" y="3119471"/>
          <a:ext cx="10669596" cy="51958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9596">
                  <a:extLst>
                    <a:ext uri="{9D8B030D-6E8A-4147-A177-3AD203B41FA5}">
                      <a16:colId xmlns:a16="http://schemas.microsoft.com/office/drawing/2014/main" val="2363579762"/>
                    </a:ext>
                  </a:extLst>
                </a:gridCol>
              </a:tblGrid>
              <a:tr h="849544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/>
                      </a:pPr>
                      <a:r>
                        <a:rPr lang="hu-HU" sz="2400" b="1" kern="1200">
                          <a:solidFill>
                            <a:srgbClr val="001489"/>
                          </a:solidFill>
                          <a:latin typeface="Montserrat"/>
                          <a:ea typeface="+mj-ea"/>
                          <a:cs typeface="Kanit"/>
                        </a:rPr>
                        <a:t>Tevékenység a külpiacokon</a:t>
                      </a:r>
                    </a:p>
                  </a:txBody>
                  <a:tcPr marL="10471" marR="10471" marT="10471" marB="0" anchor="ctr">
                    <a:lnL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964679"/>
                  </a:ext>
                </a:extLst>
              </a:tr>
              <a:tr h="88320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1489"/>
                        </a:buClr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2400" kern="1200" dirty="0">
                          <a:solidFill>
                            <a:srgbClr val="001489"/>
                          </a:solidFill>
                          <a:latin typeface="Montserrat"/>
                          <a:ea typeface="+mj-ea"/>
                          <a:cs typeface="Kanit"/>
                        </a:rPr>
                        <a:t>Nemzetközi kongresszusi kiírásokhoz való hozzáférés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1489"/>
                        </a:buClr>
                        <a:buSzPts val="1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400" kern="1200" dirty="0">
                          <a:solidFill>
                            <a:srgbClr val="001489"/>
                          </a:solidFill>
                          <a:latin typeface="Montserrat"/>
                          <a:ea typeface="+mj-ea"/>
                          <a:cs typeface="Kanit"/>
                        </a:rPr>
                        <a:t>     (tagságok)</a:t>
                      </a:r>
                    </a:p>
                  </a:txBody>
                  <a:tcPr marL="178088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279748"/>
                  </a:ext>
                </a:extLst>
              </a:tr>
              <a:tr h="811471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1489"/>
                        </a:buClr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2400" kern="1200" dirty="0">
                          <a:solidFill>
                            <a:srgbClr val="001489"/>
                          </a:solidFill>
                          <a:latin typeface="Montserrat"/>
                          <a:ea typeface="+mj-ea"/>
                          <a:cs typeface="Kanit"/>
                        </a:rPr>
                        <a:t>Nemzetközi MICE vásárokon és workshopokon való részvétel </a:t>
                      </a:r>
                      <a:endParaRPr lang="en-US" sz="2400" kern="1200" dirty="0">
                        <a:solidFill>
                          <a:srgbClr val="001489"/>
                        </a:solidFill>
                        <a:latin typeface="Montserrat"/>
                        <a:ea typeface="+mj-ea"/>
                        <a:cs typeface="Kanit"/>
                      </a:endParaRPr>
                    </a:p>
                  </a:txBody>
                  <a:tcPr marL="178088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844148"/>
                  </a:ext>
                </a:extLst>
              </a:tr>
              <a:tr h="88523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1489"/>
                        </a:buClr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2400" kern="1200" dirty="0">
                          <a:solidFill>
                            <a:srgbClr val="001489"/>
                          </a:solidFill>
                          <a:latin typeface="Montserrat"/>
                          <a:ea typeface="+mj-ea"/>
                          <a:cs typeface="Kanit"/>
                        </a:rPr>
                        <a:t>Elismert nemzetközi, szakmai rendezvények desztinációba  csábítása </a:t>
                      </a:r>
                    </a:p>
                  </a:txBody>
                  <a:tcPr marL="178088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478542"/>
                  </a:ext>
                </a:extLst>
              </a:tr>
              <a:tr h="88320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1489"/>
                        </a:buClr>
                        <a:buSzPts val="1000"/>
                        <a:buFont typeface="Arial" panose="020B0604020202020204" pitchFamily="34" charset="0"/>
                        <a:buChar char="•"/>
                      </a:pPr>
                      <a:r>
                        <a:rPr lang="hu-HU" sz="2400" kern="1200">
                          <a:solidFill>
                            <a:srgbClr val="001489"/>
                          </a:solidFill>
                          <a:latin typeface="Montserrat"/>
                          <a:ea typeface="+mj-ea"/>
                          <a:cs typeface="Kanit"/>
                        </a:rPr>
                        <a:t>Tanulmányutak és rendezvények szervezése a legnagyobb potenciálú piacokon </a:t>
                      </a:r>
                    </a:p>
                  </a:txBody>
                  <a:tcPr marL="178088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313674"/>
                  </a:ext>
                </a:extLst>
              </a:tr>
              <a:tr h="88320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1489"/>
                        </a:buClr>
                        <a:buSzPts val="1000"/>
                        <a:buFont typeface="Arial" panose="020B0604020202020204" pitchFamily="34" charset="0"/>
                        <a:buChar char="•"/>
                      </a:pPr>
                      <a:r>
                        <a:rPr lang="hu-HU" sz="2400" kern="1200" dirty="0">
                          <a:solidFill>
                            <a:srgbClr val="001489"/>
                          </a:solidFill>
                          <a:latin typeface="Montserrat"/>
                          <a:ea typeface="+mj-ea"/>
                          <a:cs typeface="Kanit"/>
                        </a:rPr>
                        <a:t>Folyamatos kapcsolattartás a szövetségi- és corporate szegmens döntéshozóival </a:t>
                      </a:r>
                    </a:p>
                  </a:txBody>
                  <a:tcPr marL="178088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721547"/>
                  </a:ext>
                </a:extLst>
              </a:tr>
            </a:tbl>
          </a:graphicData>
        </a:graphic>
      </p:graphicFrame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0AADE5D4-7325-8631-4461-F42B72494134}"/>
              </a:ext>
            </a:extLst>
          </p:cNvPr>
          <p:cNvGrpSpPr/>
          <p:nvPr/>
        </p:nvGrpSpPr>
        <p:grpSpPr>
          <a:xfrm>
            <a:off x="11717555" y="4040228"/>
            <a:ext cx="6681204" cy="4124784"/>
            <a:chOff x="11997300" y="2925059"/>
            <a:chExt cx="6681204" cy="4124784"/>
          </a:xfrm>
        </p:grpSpPr>
        <p:sp>
          <p:nvSpPr>
            <p:cNvPr id="20" name="Téglalap 16">
              <a:extLst>
                <a:ext uri="{FF2B5EF4-FFF2-40B4-BE49-F238E27FC236}">
                  <a16:creationId xmlns:a16="http://schemas.microsoft.com/office/drawing/2014/main" id="{E17F8765-4806-4E79-2529-4EEB32698D2B}"/>
                </a:ext>
              </a:extLst>
            </p:cNvPr>
            <p:cNvSpPr/>
            <p:nvPr/>
          </p:nvSpPr>
          <p:spPr>
            <a:xfrm>
              <a:off x="12163120" y="2925059"/>
              <a:ext cx="3182053" cy="636493"/>
            </a:xfrm>
            <a:prstGeom prst="rect">
              <a:avLst/>
            </a:prstGeom>
            <a:solidFill>
              <a:srgbClr val="001489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50756" tIns="75357" rIns="150756" bIns="75357" anchor="ctr" anchorCtr="0">
              <a:noAutofit/>
            </a:bodyPr>
            <a:lstStyle/>
            <a:p>
              <a:pPr algn="ctr"/>
              <a:r>
                <a:rPr lang="hu-HU" sz="2400" b="1">
                  <a:solidFill>
                    <a:schemeClr val="bg1"/>
                  </a:solidFill>
                  <a:latin typeface="Montserrat"/>
                  <a:ea typeface="+mj-ea"/>
                  <a:cs typeface="Kanit"/>
                </a:rPr>
                <a:t>HAZAI</a:t>
              </a:r>
            </a:p>
          </p:txBody>
        </p:sp>
        <p:sp>
          <p:nvSpPr>
            <p:cNvPr id="24" name="Szövegdoboz 25">
              <a:extLst>
                <a:ext uri="{FF2B5EF4-FFF2-40B4-BE49-F238E27FC236}">
                  <a16:creationId xmlns:a16="http://schemas.microsoft.com/office/drawing/2014/main" id="{3CD4E24A-2CB5-D075-FF90-B36A85289C9D}"/>
                </a:ext>
              </a:extLst>
            </p:cNvPr>
            <p:cNvSpPr txBox="1"/>
            <p:nvPr/>
          </p:nvSpPr>
          <p:spPr>
            <a:xfrm>
              <a:off x="11997300" y="3912158"/>
              <a:ext cx="3505709" cy="31376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50781" tIns="75390" rIns="150781" bIns="75390" rtlCol="0" anchor="t">
              <a:spAutoFit/>
            </a:bodyPr>
            <a:lstStyle/>
            <a:p>
              <a:pPr marL="342900" indent="-342900">
                <a:spcBef>
                  <a:spcPts val="1000"/>
                </a:spcBef>
                <a:buClr>
                  <a:srgbClr val="001489"/>
                </a:buClr>
                <a:buSzPts val="1000"/>
                <a:buFont typeface="Arial" panose="020B0604020202020204" pitchFamily="34" charset="0"/>
                <a:buChar char="•"/>
                <a:defRPr/>
              </a:pPr>
              <a:r>
                <a:rPr lang="hu-HU" dirty="0">
                  <a:solidFill>
                    <a:srgbClr val="001489"/>
                  </a:solidFill>
                  <a:latin typeface="Montserrat"/>
                  <a:ea typeface="+mj-ea"/>
                  <a:cs typeface="Kanit"/>
                </a:rPr>
                <a:t>Rendezvényhelyszínek</a:t>
              </a:r>
            </a:p>
            <a:p>
              <a:pPr marL="342900" indent="-342900">
                <a:spcBef>
                  <a:spcPts val="1000"/>
                </a:spcBef>
                <a:buClr>
                  <a:srgbClr val="001489"/>
                </a:buClr>
                <a:buSzPts val="1000"/>
                <a:buFont typeface="Arial" panose="020B0604020202020204" pitchFamily="34" charset="0"/>
                <a:buChar char="•"/>
                <a:defRPr/>
              </a:pPr>
              <a:r>
                <a:rPr lang="hu-HU" dirty="0">
                  <a:solidFill>
                    <a:srgbClr val="001489"/>
                  </a:solidFill>
                  <a:latin typeface="Montserrat"/>
                  <a:ea typeface="+mj-ea"/>
                  <a:cs typeface="Kanit"/>
                  <a:sym typeface="Barlow"/>
                </a:rPr>
                <a:t>Hotelek</a:t>
              </a:r>
              <a:endParaRPr lang="hu-HU" dirty="0">
                <a:solidFill>
                  <a:srgbClr val="001489"/>
                </a:solidFill>
                <a:latin typeface="Montserrat"/>
                <a:ea typeface="+mj-ea"/>
                <a:cs typeface="Kanit"/>
              </a:endParaRPr>
            </a:p>
            <a:p>
              <a:pPr marL="342900" indent="-342900">
                <a:spcBef>
                  <a:spcPts val="1000"/>
                </a:spcBef>
                <a:buClr>
                  <a:srgbClr val="001489"/>
                </a:buClr>
                <a:buSzPts val="1000"/>
                <a:buFont typeface="Arial" panose="020B0604020202020204" pitchFamily="34" charset="0"/>
                <a:buChar char="•"/>
                <a:defRPr/>
              </a:pPr>
              <a:r>
                <a:rPr lang="hu-HU" dirty="0">
                  <a:solidFill>
                    <a:srgbClr val="001489"/>
                  </a:solidFill>
                  <a:latin typeface="Montserrat"/>
                  <a:ea typeface="+mj-ea"/>
                  <a:cs typeface="Kanit"/>
                </a:rPr>
                <a:t>PCO-k / DMC-k</a:t>
              </a:r>
            </a:p>
            <a:p>
              <a:pPr marL="342900" indent="-342900">
                <a:spcBef>
                  <a:spcPts val="1000"/>
                </a:spcBef>
                <a:buClr>
                  <a:srgbClr val="001489"/>
                </a:buClr>
                <a:buSzPts val="1000"/>
                <a:buFont typeface="Arial" panose="020B0604020202020204" pitchFamily="34" charset="0"/>
                <a:buChar char="•"/>
                <a:defRPr/>
              </a:pPr>
              <a:r>
                <a:rPr lang="hu-HU" dirty="0" err="1">
                  <a:solidFill>
                    <a:srgbClr val="001489"/>
                  </a:solidFill>
                  <a:latin typeface="Montserrat"/>
                  <a:ea typeface="+mj-ea"/>
                  <a:cs typeface="Kanit"/>
                  <a:sym typeface="Barlow"/>
                </a:rPr>
                <a:t>Catering</a:t>
              </a:r>
              <a:r>
                <a:rPr lang="hu-HU" dirty="0">
                  <a:solidFill>
                    <a:srgbClr val="001489"/>
                  </a:solidFill>
                  <a:latin typeface="Montserrat"/>
                  <a:ea typeface="+mj-ea"/>
                  <a:cs typeface="Kanit"/>
                  <a:sym typeface="Barlow"/>
                </a:rPr>
                <a:t> cégek</a:t>
              </a:r>
            </a:p>
            <a:p>
              <a:pPr marL="342900" indent="-342900">
                <a:spcBef>
                  <a:spcPts val="1000"/>
                </a:spcBef>
                <a:buClr>
                  <a:srgbClr val="001489"/>
                </a:buClr>
                <a:buSzPts val="1000"/>
                <a:buFont typeface="Arial" panose="020B0604020202020204" pitchFamily="34" charset="0"/>
                <a:buChar char="•"/>
                <a:defRPr/>
              </a:pPr>
              <a:r>
                <a:rPr lang="hu-HU" dirty="0">
                  <a:solidFill>
                    <a:srgbClr val="001489"/>
                  </a:solidFill>
                  <a:latin typeface="Montserrat"/>
                  <a:ea typeface="+mj-ea"/>
                  <a:cs typeface="Kanit"/>
                  <a:sym typeface="Barlow"/>
                </a:rPr>
                <a:t>Produkciós cégek</a:t>
              </a:r>
              <a:endParaRPr lang="hu-HU" dirty="0">
                <a:solidFill>
                  <a:srgbClr val="001489"/>
                </a:solidFill>
                <a:latin typeface="Montserrat"/>
                <a:ea typeface="+mj-ea"/>
                <a:cs typeface="Kanit"/>
              </a:endParaRPr>
            </a:p>
            <a:p>
              <a:pPr marL="342900" indent="-342900">
                <a:spcBef>
                  <a:spcPts val="1000"/>
                </a:spcBef>
                <a:buClr>
                  <a:srgbClr val="001489"/>
                </a:buClr>
                <a:buSzPts val="1000"/>
                <a:buFont typeface="Arial" panose="020B0604020202020204" pitchFamily="34" charset="0"/>
                <a:buChar char="•"/>
                <a:defRPr/>
              </a:pPr>
              <a:r>
                <a:rPr lang="hu-HU" dirty="0">
                  <a:solidFill>
                    <a:srgbClr val="001489"/>
                  </a:solidFill>
                  <a:latin typeface="Montserrat"/>
                  <a:ea typeface="+mj-ea"/>
                  <a:cs typeface="Kanit"/>
                  <a:sym typeface="Barlow"/>
                </a:rPr>
                <a:t>Egyéb szolgáltatók </a:t>
              </a:r>
            </a:p>
            <a:p>
              <a:pPr marL="342900" indent="-342900">
                <a:spcBef>
                  <a:spcPts val="1000"/>
                </a:spcBef>
                <a:buClr>
                  <a:srgbClr val="001489"/>
                </a:buClr>
                <a:buSzPts val="1000"/>
                <a:buFont typeface="Arial" panose="020B0604020202020204" pitchFamily="34" charset="0"/>
                <a:buChar char="•"/>
                <a:defRPr/>
              </a:pPr>
              <a:r>
                <a:rPr lang="hu-HU" dirty="0">
                  <a:solidFill>
                    <a:srgbClr val="001489"/>
                  </a:solidFill>
                  <a:latin typeface="Montserrat"/>
                  <a:ea typeface="+mj-ea"/>
                  <a:cs typeface="Kanit"/>
                  <a:sym typeface="Barlow"/>
                </a:rPr>
                <a:t>Hazai szövetségek, tudományos szereplők</a:t>
              </a:r>
              <a:endParaRPr lang="hu-HU" dirty="0">
                <a:solidFill>
                  <a:srgbClr val="001489"/>
                </a:solidFill>
                <a:latin typeface="Montserrat"/>
                <a:ea typeface="+mj-ea"/>
                <a:cs typeface="Kanit"/>
              </a:endParaRPr>
            </a:p>
          </p:txBody>
        </p:sp>
        <p:sp>
          <p:nvSpPr>
            <p:cNvPr id="28" name="Szövegdoboz 27">
              <a:extLst>
                <a:ext uri="{FF2B5EF4-FFF2-40B4-BE49-F238E27FC236}">
                  <a16:creationId xmlns:a16="http://schemas.microsoft.com/office/drawing/2014/main" id="{A88FABB2-028E-F0F2-CEC1-7FCC9426B4AC}"/>
                </a:ext>
              </a:extLst>
            </p:cNvPr>
            <p:cNvSpPr txBox="1"/>
            <p:nvPr/>
          </p:nvSpPr>
          <p:spPr>
            <a:xfrm>
              <a:off x="15479292" y="3777567"/>
              <a:ext cx="3199212" cy="25561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50781" tIns="75390" rIns="150781" bIns="75390" rtlCol="0" anchor="t">
              <a:noAutofit/>
            </a:bodyPr>
            <a:lstStyle/>
            <a:p>
              <a:pPr marL="342900" indent="-342900">
                <a:lnSpc>
                  <a:spcPct val="150000"/>
                </a:lnSpc>
                <a:spcBef>
                  <a:spcPts val="1000"/>
                </a:spcBef>
                <a:buClr>
                  <a:srgbClr val="001489"/>
                </a:buClr>
                <a:buSzPts val="1000"/>
                <a:buFont typeface="Arial" panose="020B0604020202020204" pitchFamily="34" charset="0"/>
                <a:buChar char="•"/>
                <a:defRPr/>
              </a:pPr>
              <a:r>
                <a:rPr lang="hu-HU" dirty="0">
                  <a:solidFill>
                    <a:srgbClr val="001489"/>
                  </a:solidFill>
                  <a:latin typeface="Montserrat"/>
                  <a:ea typeface="+mj-ea"/>
                  <a:cs typeface="Kanit"/>
                </a:rPr>
                <a:t>Olyan ernyő-szervezetek, akik összefogják a szövetségeket</a:t>
              </a:r>
            </a:p>
            <a:p>
              <a:pPr marL="342900" indent="-342900">
                <a:lnSpc>
                  <a:spcPct val="150000"/>
                </a:lnSpc>
                <a:spcBef>
                  <a:spcPts val="1000"/>
                </a:spcBef>
                <a:buClr>
                  <a:srgbClr val="001489"/>
                </a:buClr>
                <a:buSzPts val="1000"/>
                <a:buFont typeface="Arial" panose="020B0604020202020204" pitchFamily="34" charset="0"/>
                <a:buChar char="•"/>
                <a:defRPr/>
              </a:pPr>
              <a:r>
                <a:rPr lang="hu-HU" dirty="0">
                  <a:solidFill>
                    <a:srgbClr val="001489"/>
                  </a:solidFill>
                  <a:latin typeface="Montserrat"/>
                  <a:ea typeface="+mj-ea"/>
                  <a:cs typeface="Kanit"/>
                </a:rPr>
                <a:t>Nemzetközi szövetségek</a:t>
              </a:r>
            </a:p>
          </p:txBody>
        </p:sp>
        <p:sp>
          <p:nvSpPr>
            <p:cNvPr id="32" name="Téglalap 34">
              <a:extLst>
                <a:ext uri="{FF2B5EF4-FFF2-40B4-BE49-F238E27FC236}">
                  <a16:creationId xmlns:a16="http://schemas.microsoft.com/office/drawing/2014/main" id="{A54FAD80-B16A-72C8-7187-87F099CE12CB}"/>
                </a:ext>
              </a:extLst>
            </p:cNvPr>
            <p:cNvSpPr/>
            <p:nvPr/>
          </p:nvSpPr>
          <p:spPr>
            <a:xfrm>
              <a:off x="15479292" y="2938115"/>
              <a:ext cx="2975506" cy="607328"/>
            </a:xfrm>
            <a:prstGeom prst="rect">
              <a:avLst/>
            </a:prstGeom>
            <a:solidFill>
              <a:srgbClr val="001489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50756" tIns="75357" rIns="150756" bIns="75357" anchor="ctr" anchorCtr="0">
              <a:noAutofit/>
            </a:bodyPr>
            <a:lstStyle/>
            <a:p>
              <a:pPr algn="ctr"/>
              <a:r>
                <a:rPr lang="hu-HU" sz="2400" b="1" dirty="0">
                  <a:solidFill>
                    <a:schemeClr val="bg1"/>
                  </a:solidFill>
                  <a:latin typeface="Montserrat"/>
                  <a:ea typeface="+mj-ea"/>
                  <a:cs typeface="Kanit"/>
                </a:rPr>
                <a:t>NEMZETKÖZI</a:t>
              </a:r>
            </a:p>
          </p:txBody>
        </p:sp>
      </p:grpSp>
      <p:sp>
        <p:nvSpPr>
          <p:cNvPr id="34" name="Cím 1">
            <a:extLst>
              <a:ext uri="{FF2B5EF4-FFF2-40B4-BE49-F238E27FC236}">
                <a16:creationId xmlns:a16="http://schemas.microsoft.com/office/drawing/2014/main" id="{5E0DFA2A-7CEB-0DA5-F861-F21CCB1CAFE6}"/>
              </a:ext>
            </a:extLst>
          </p:cNvPr>
          <p:cNvSpPr txBox="1">
            <a:spLocks/>
          </p:cNvSpPr>
          <p:nvPr/>
        </p:nvSpPr>
        <p:spPr>
          <a:xfrm>
            <a:off x="11717555" y="3119471"/>
            <a:ext cx="7030510" cy="701689"/>
          </a:xfrm>
          <a:prstGeom prst="rect">
            <a:avLst/>
          </a:prstGeom>
          <a:solidFill>
            <a:schemeClr val="bg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50756" tIns="75357" rIns="150756" bIns="75357" anchor="ctr" anchorCtr="0">
            <a:noAutofit/>
          </a:bodyPr>
          <a:lstStyle>
            <a:defPPr>
              <a:defRPr lang="hu-HU"/>
            </a:defPPr>
            <a:lvl1pPr algn="ctr">
              <a:defRPr sz="2400" b="1">
                <a:solidFill>
                  <a:schemeClr val="bg1"/>
                </a:solidFill>
                <a:latin typeface="Montserrat"/>
                <a:ea typeface="+mj-ea"/>
                <a:cs typeface="Kanit"/>
              </a:defRPr>
            </a:lvl1pPr>
          </a:lstStyle>
          <a:p>
            <a:r>
              <a:rPr lang="hu-HU" dirty="0">
                <a:solidFill>
                  <a:srgbClr val="001489"/>
                </a:solidFill>
              </a:rPr>
              <a:t>EGYÜTTMŰKÖDŐ PARTNEREK</a:t>
            </a:r>
            <a:endParaRPr lang="en-US" dirty="0">
              <a:solidFill>
                <a:srgbClr val="001489"/>
              </a:solidFill>
            </a:endParaRPr>
          </a:p>
        </p:txBody>
      </p:sp>
      <p:sp>
        <p:nvSpPr>
          <p:cNvPr id="5" name="Nyíl: ötszög 4">
            <a:extLst>
              <a:ext uri="{FF2B5EF4-FFF2-40B4-BE49-F238E27FC236}">
                <a16:creationId xmlns:a16="http://schemas.microsoft.com/office/drawing/2014/main" id="{8F11784F-AAD7-2817-1F76-BC648E797AAA}"/>
              </a:ext>
            </a:extLst>
          </p:cNvPr>
          <p:cNvSpPr/>
          <p:nvPr/>
        </p:nvSpPr>
        <p:spPr>
          <a:xfrm>
            <a:off x="12021176" y="8647617"/>
            <a:ext cx="6633238" cy="832988"/>
          </a:xfrm>
          <a:prstGeom prst="homePlate">
            <a:avLst>
              <a:gd name="adj" fmla="val 2332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001489"/>
                </a:solidFill>
                <a:latin typeface="Montserrat"/>
                <a:ea typeface="+mj-ea"/>
                <a:cs typeface="Kanit"/>
              </a:rPr>
              <a:t>Cél a szereplők összekapcsolása, összekötése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6105E831-7EEC-309B-490D-F185497A2D71}"/>
              </a:ext>
            </a:extLst>
          </p:cNvPr>
          <p:cNvSpPr/>
          <p:nvPr/>
        </p:nvSpPr>
        <p:spPr>
          <a:xfrm>
            <a:off x="18994547" y="312645"/>
            <a:ext cx="2857564" cy="2857564"/>
          </a:xfrm>
          <a:custGeom>
            <a:avLst/>
            <a:gdLst/>
            <a:ahLst/>
            <a:cxnLst/>
            <a:rect l="l" t="t" r="r" b="b"/>
            <a:pathLst>
              <a:path w="4712334" h="4712335">
                <a:moveTo>
                  <a:pt x="4711895" y="4711259"/>
                </a:moveTo>
                <a:lnTo>
                  <a:pt x="2381529" y="4711259"/>
                </a:lnTo>
                <a:lnTo>
                  <a:pt x="4711895" y="4711898"/>
                </a:lnTo>
                <a:lnTo>
                  <a:pt x="4711895" y="4711259"/>
                </a:lnTo>
              </a:path>
              <a:path w="4712334" h="4712335">
                <a:moveTo>
                  <a:pt x="2355917" y="0"/>
                </a:moveTo>
                <a:lnTo>
                  <a:pt x="2162695" y="7809"/>
                </a:lnTo>
                <a:lnTo>
                  <a:pt x="1973774" y="30834"/>
                </a:lnTo>
                <a:lnTo>
                  <a:pt x="1789761" y="68468"/>
                </a:lnTo>
                <a:lnTo>
                  <a:pt x="1611263" y="120105"/>
                </a:lnTo>
                <a:lnTo>
                  <a:pt x="1438885" y="185139"/>
                </a:lnTo>
                <a:lnTo>
                  <a:pt x="1273235" y="262962"/>
                </a:lnTo>
                <a:lnTo>
                  <a:pt x="1114918" y="352970"/>
                </a:lnTo>
                <a:lnTo>
                  <a:pt x="964540" y="454555"/>
                </a:lnTo>
                <a:lnTo>
                  <a:pt x="822709" y="567112"/>
                </a:lnTo>
                <a:lnTo>
                  <a:pt x="690030" y="690033"/>
                </a:lnTo>
                <a:lnTo>
                  <a:pt x="567109" y="822714"/>
                </a:lnTo>
                <a:lnTo>
                  <a:pt x="454553" y="964547"/>
                </a:lnTo>
                <a:lnTo>
                  <a:pt x="352969" y="1114926"/>
                </a:lnTo>
                <a:lnTo>
                  <a:pt x="262962" y="1273245"/>
                </a:lnTo>
                <a:lnTo>
                  <a:pt x="185138" y="1438898"/>
                </a:lnTo>
                <a:lnTo>
                  <a:pt x="120105" y="1611279"/>
                </a:lnTo>
                <a:lnTo>
                  <a:pt x="68468" y="1789780"/>
                </a:lnTo>
                <a:lnTo>
                  <a:pt x="30834" y="1973797"/>
                </a:lnTo>
                <a:lnTo>
                  <a:pt x="7809" y="2162722"/>
                </a:lnTo>
                <a:lnTo>
                  <a:pt x="0" y="2355949"/>
                </a:lnTo>
                <a:lnTo>
                  <a:pt x="7809" y="2549174"/>
                </a:lnTo>
                <a:lnTo>
                  <a:pt x="30835" y="2738098"/>
                </a:lnTo>
                <a:lnTo>
                  <a:pt x="68469" y="2922114"/>
                </a:lnTo>
                <a:lnTo>
                  <a:pt x="120107" y="3100615"/>
                </a:lnTo>
                <a:lnTo>
                  <a:pt x="185142" y="3272995"/>
                </a:lnTo>
                <a:lnTo>
                  <a:pt x="262968" y="3438647"/>
                </a:lnTo>
                <a:lnTo>
                  <a:pt x="352978" y="3596967"/>
                </a:lnTo>
                <a:lnTo>
                  <a:pt x="454567" y="3747346"/>
                </a:lnTo>
                <a:lnTo>
                  <a:pt x="567129" y="3889179"/>
                </a:lnTo>
                <a:lnTo>
                  <a:pt x="690057" y="4021860"/>
                </a:lnTo>
                <a:lnTo>
                  <a:pt x="822746" y="4144782"/>
                </a:lnTo>
                <a:lnTo>
                  <a:pt x="964588" y="4257339"/>
                </a:lnTo>
                <a:lnTo>
                  <a:pt x="1114979" y="4358925"/>
                </a:lnTo>
                <a:lnTo>
                  <a:pt x="1273311" y="4448933"/>
                </a:lnTo>
                <a:lnTo>
                  <a:pt x="1438979" y="4526757"/>
                </a:lnTo>
                <a:lnTo>
                  <a:pt x="1611376" y="4591791"/>
                </a:lnTo>
                <a:lnTo>
                  <a:pt x="1789897" y="4643428"/>
                </a:lnTo>
                <a:lnTo>
                  <a:pt x="1973935" y="4681063"/>
                </a:lnTo>
                <a:lnTo>
                  <a:pt x="2162885" y="4704088"/>
                </a:lnTo>
                <a:lnTo>
                  <a:pt x="2356139" y="4711898"/>
                </a:lnTo>
                <a:lnTo>
                  <a:pt x="2381529" y="4711259"/>
                </a:lnTo>
                <a:lnTo>
                  <a:pt x="4711895" y="4711259"/>
                </a:lnTo>
                <a:lnTo>
                  <a:pt x="4711895" y="91"/>
                </a:lnTo>
                <a:lnTo>
                  <a:pt x="2390626" y="91"/>
                </a:lnTo>
                <a:lnTo>
                  <a:pt x="2355917" y="0"/>
                </a:lnTo>
              </a:path>
              <a:path w="4712334" h="4712335">
                <a:moveTo>
                  <a:pt x="4711895" y="0"/>
                </a:moveTo>
                <a:lnTo>
                  <a:pt x="2382042" y="0"/>
                </a:lnTo>
                <a:lnTo>
                  <a:pt x="2390626" y="91"/>
                </a:lnTo>
                <a:lnTo>
                  <a:pt x="4711895" y="91"/>
                </a:lnTo>
              </a:path>
            </a:pathLst>
          </a:custGeom>
          <a:solidFill>
            <a:srgbClr val="00B5E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6" name="Google Shape;159;p28">
            <a:extLst>
              <a:ext uri="{FF2B5EF4-FFF2-40B4-BE49-F238E27FC236}">
                <a16:creationId xmlns:a16="http://schemas.microsoft.com/office/drawing/2014/main" id="{C3925601-1EEA-1316-74B4-1D41A0E94F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840" y="1239074"/>
            <a:ext cx="16938100" cy="738664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rtl="0">
              <a:buSzPts val="3000"/>
            </a:pPr>
            <a:r>
              <a:rPr lang="hu-HU" sz="4800" kern="1200" dirty="0">
                <a:solidFill>
                  <a:srgbClr val="001489"/>
                </a:solidFill>
                <a:latin typeface="Montserrat"/>
                <a:cs typeface="Kanit"/>
              </a:rPr>
              <a:t>Budapest </a:t>
            </a:r>
            <a:r>
              <a:rPr lang="hu-HU" sz="4800" kern="1200" dirty="0" err="1">
                <a:solidFill>
                  <a:srgbClr val="001489"/>
                </a:solidFill>
                <a:latin typeface="Montserrat"/>
                <a:cs typeface="Kanit"/>
              </a:rPr>
              <a:t>Convention</a:t>
            </a:r>
            <a:r>
              <a:rPr lang="hu-HU" sz="4800" kern="1200" dirty="0">
                <a:solidFill>
                  <a:srgbClr val="001489"/>
                </a:solidFill>
                <a:latin typeface="Montserrat"/>
                <a:cs typeface="Kanit"/>
              </a:rPr>
              <a:t> </a:t>
            </a:r>
            <a:r>
              <a:rPr lang="hu-HU" sz="4800" kern="1200" dirty="0" err="1">
                <a:solidFill>
                  <a:srgbClr val="001489"/>
                </a:solidFill>
                <a:latin typeface="Montserrat"/>
                <a:cs typeface="Kanit"/>
              </a:rPr>
              <a:t>Bureau</a:t>
            </a:r>
            <a:r>
              <a:rPr lang="hu-HU" sz="4800" kern="1200" dirty="0">
                <a:solidFill>
                  <a:srgbClr val="001489"/>
                </a:solidFill>
                <a:latin typeface="Montserrat"/>
                <a:cs typeface="Kanit"/>
              </a:rPr>
              <a:t> </a:t>
            </a:r>
          </a:p>
        </p:txBody>
      </p:sp>
      <p:pic>
        <p:nvPicPr>
          <p:cNvPr id="3" name="Kép 2" descr="A képen Betűtípus, szöveg, Grafika, képernyőkép látható&#10;&#10;Automatikusan generált leírás">
            <a:extLst>
              <a:ext uri="{FF2B5EF4-FFF2-40B4-BE49-F238E27FC236}">
                <a16:creationId xmlns:a16="http://schemas.microsoft.com/office/drawing/2014/main" id="{C5461091-57E2-7225-E2F2-4C05EE6B7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505" y="10216024"/>
            <a:ext cx="2743700" cy="1211314"/>
          </a:xfrm>
          <a:prstGeom prst="rect">
            <a:avLst/>
          </a:prstGeom>
        </p:spPr>
      </p:pic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67E47977-3F3F-3B61-59AF-4F57F22E8B9D}"/>
              </a:ext>
            </a:extLst>
          </p:cNvPr>
          <p:cNvGrpSpPr/>
          <p:nvPr/>
        </p:nvGrpSpPr>
        <p:grpSpPr>
          <a:xfrm>
            <a:off x="3077758" y="9633053"/>
            <a:ext cx="13062023" cy="1026971"/>
            <a:chOff x="3077758" y="9633053"/>
            <a:chExt cx="13062023" cy="1026971"/>
          </a:xfrm>
        </p:grpSpPr>
        <p:pic>
          <p:nvPicPr>
            <p:cNvPr id="10" name="Picture 4" descr="ICCA – International Congress &amp; Convention Association - City Destinations  Alliance">
              <a:extLst>
                <a:ext uri="{FF2B5EF4-FFF2-40B4-BE49-F238E27FC236}">
                  <a16:creationId xmlns:a16="http://schemas.microsoft.com/office/drawing/2014/main" id="{EBAF3A2B-6884-7D90-35D2-50CC6EBB4A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7758" y="9633053"/>
              <a:ext cx="1578028" cy="1026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The UIA Logo | Union of International Associations">
              <a:extLst>
                <a:ext uri="{FF2B5EF4-FFF2-40B4-BE49-F238E27FC236}">
                  <a16:creationId xmlns:a16="http://schemas.microsoft.com/office/drawing/2014/main" id="{C377B915-E2B6-1133-07E4-E7607519B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496" y="9730143"/>
              <a:ext cx="1074624" cy="899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9A7B8FE7-9BC2-7518-7AF7-168864C2A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736341" y="9670929"/>
              <a:ext cx="1403440" cy="951221"/>
            </a:xfrm>
            <a:prstGeom prst="rect">
              <a:avLst/>
            </a:prstGeom>
          </p:spPr>
        </p:pic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0286B2A4-DF5C-2D75-6893-161E52582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516269" y="9834118"/>
              <a:ext cx="1403440" cy="763811"/>
            </a:xfrm>
            <a:prstGeom prst="rect">
              <a:avLst/>
            </a:prstGeom>
          </p:spPr>
        </p:pic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93B774CB-FBD6-0660-88F8-D311053A4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30571" y="9915324"/>
              <a:ext cx="2329592" cy="638160"/>
            </a:xfrm>
            <a:prstGeom prst="rect">
              <a:avLst/>
            </a:prstGeom>
          </p:spPr>
        </p:pic>
      </p:grpSp>
      <p:pic>
        <p:nvPicPr>
          <p:cNvPr id="1026" name="Picture 2" descr="Welcome | Event Leadership Institute">
            <a:extLst>
              <a:ext uri="{FF2B5EF4-FFF2-40B4-BE49-F238E27FC236}">
                <a16:creationId xmlns:a16="http://schemas.microsoft.com/office/drawing/2014/main" id="{15CA7EC7-CE00-31E3-DB31-D70C90893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144" y="9730143"/>
            <a:ext cx="1403440" cy="9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385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20" descr="A képen szöveg látható&#10;&#10;Automatikusan generált leírás">
            <a:extLst>
              <a:ext uri="{FF2B5EF4-FFF2-40B4-BE49-F238E27FC236}">
                <a16:creationId xmlns:a16="http://schemas.microsoft.com/office/drawing/2014/main" id="{DFDD05D7-63D5-BCBE-2FA9-8D211BF4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450" y="9255494"/>
            <a:ext cx="3785632" cy="1673069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C4658F9F-997D-0FC8-F71F-9005789FFDC8}"/>
              </a:ext>
            </a:extLst>
          </p:cNvPr>
          <p:cNvSpPr txBox="1"/>
          <p:nvPr/>
        </p:nvSpPr>
        <p:spPr>
          <a:xfrm>
            <a:off x="1400869" y="1171643"/>
            <a:ext cx="13832781" cy="738664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 i="0">
                <a:solidFill>
                  <a:srgbClr val="001489"/>
                </a:solidFill>
                <a:latin typeface="Montserrat"/>
                <a:ea typeface="+mj-ea"/>
                <a:cs typeface="Kan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</a:lvl9pPr>
          </a:lstStyle>
          <a:p>
            <a:r>
              <a:rPr lang="en-US" dirty="0"/>
              <a:t>City support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69C51736-7A05-E570-9A74-6522CB2D9B20}"/>
              </a:ext>
            </a:extLst>
          </p:cNvPr>
          <p:cNvSpPr/>
          <p:nvPr/>
        </p:nvSpPr>
        <p:spPr>
          <a:xfrm>
            <a:off x="9002102" y="2927164"/>
            <a:ext cx="9759290" cy="60812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0">
            <a:extLst>
              <a:ext uri="{FF2B5EF4-FFF2-40B4-BE49-F238E27FC236}">
                <a16:creationId xmlns:a16="http://schemas.microsoft.com/office/drawing/2014/main" id="{A65A6236-0837-3756-20A5-30C8DA0C60FC}"/>
              </a:ext>
            </a:extLst>
          </p:cNvPr>
          <p:cNvSpPr/>
          <p:nvPr/>
        </p:nvSpPr>
        <p:spPr>
          <a:xfrm>
            <a:off x="18250535" y="644525"/>
            <a:ext cx="1021715" cy="2042160"/>
          </a:xfrm>
          <a:custGeom>
            <a:avLst/>
            <a:gdLst/>
            <a:ahLst/>
            <a:cxnLst/>
            <a:rect l="l" t="t" r="r" b="b"/>
            <a:pathLst>
              <a:path w="1021715" h="2042160">
                <a:moveTo>
                  <a:pt x="533" y="0"/>
                </a:moveTo>
                <a:lnTo>
                  <a:pt x="180" y="575283"/>
                </a:lnTo>
                <a:lnTo>
                  <a:pt x="84" y="775573"/>
                </a:lnTo>
                <a:lnTo>
                  <a:pt x="0" y="1844849"/>
                </a:lnTo>
                <a:lnTo>
                  <a:pt x="71" y="1927872"/>
                </a:lnTo>
                <a:lnTo>
                  <a:pt x="174" y="1984651"/>
                </a:lnTo>
                <a:lnTo>
                  <a:pt x="353" y="2028460"/>
                </a:lnTo>
                <a:lnTo>
                  <a:pt x="533" y="2041822"/>
                </a:lnTo>
                <a:lnTo>
                  <a:pt x="84264" y="2038438"/>
                </a:lnTo>
                <a:lnTo>
                  <a:pt x="166130" y="2028460"/>
                </a:lnTo>
                <a:lnTo>
                  <a:pt x="245870" y="2012152"/>
                </a:lnTo>
                <a:lnTo>
                  <a:pt x="323220" y="1989777"/>
                </a:lnTo>
                <a:lnTo>
                  <a:pt x="397917" y="1961596"/>
                </a:lnTo>
                <a:lnTo>
                  <a:pt x="469699" y="1927872"/>
                </a:lnTo>
                <a:lnTo>
                  <a:pt x="538304" y="1888869"/>
                </a:lnTo>
                <a:lnTo>
                  <a:pt x="603467" y="1844849"/>
                </a:lnTo>
                <a:lnTo>
                  <a:pt x="664928" y="1796075"/>
                </a:lnTo>
                <a:lnTo>
                  <a:pt x="722422" y="1742809"/>
                </a:lnTo>
                <a:lnTo>
                  <a:pt x="775687" y="1685314"/>
                </a:lnTo>
                <a:lnTo>
                  <a:pt x="824462" y="1623853"/>
                </a:lnTo>
                <a:lnTo>
                  <a:pt x="868481" y="1558689"/>
                </a:lnTo>
                <a:lnTo>
                  <a:pt x="907484" y="1490084"/>
                </a:lnTo>
                <a:lnTo>
                  <a:pt x="941208" y="1418301"/>
                </a:lnTo>
                <a:lnTo>
                  <a:pt x="969388" y="1343603"/>
                </a:lnTo>
                <a:lnTo>
                  <a:pt x="991764" y="1266252"/>
                </a:lnTo>
                <a:lnTo>
                  <a:pt x="1008072" y="1186511"/>
                </a:lnTo>
                <a:lnTo>
                  <a:pt x="1018050" y="1104643"/>
                </a:lnTo>
                <a:lnTo>
                  <a:pt x="1021434" y="1020911"/>
                </a:lnTo>
                <a:lnTo>
                  <a:pt x="1018050" y="937180"/>
                </a:lnTo>
                <a:lnTo>
                  <a:pt x="1008072" y="855313"/>
                </a:lnTo>
                <a:lnTo>
                  <a:pt x="991764" y="775573"/>
                </a:lnTo>
                <a:lnTo>
                  <a:pt x="969388" y="698223"/>
                </a:lnTo>
                <a:lnTo>
                  <a:pt x="941208" y="623525"/>
                </a:lnTo>
                <a:lnTo>
                  <a:pt x="907484" y="551742"/>
                </a:lnTo>
                <a:lnTo>
                  <a:pt x="868481" y="483137"/>
                </a:lnTo>
                <a:lnTo>
                  <a:pt x="824462" y="417973"/>
                </a:lnTo>
                <a:lnTo>
                  <a:pt x="775687" y="356512"/>
                </a:lnTo>
                <a:lnTo>
                  <a:pt x="722422" y="299017"/>
                </a:lnTo>
                <a:lnTo>
                  <a:pt x="664928" y="245750"/>
                </a:lnTo>
                <a:lnTo>
                  <a:pt x="603467" y="196975"/>
                </a:lnTo>
                <a:lnTo>
                  <a:pt x="538304" y="152955"/>
                </a:lnTo>
                <a:lnTo>
                  <a:pt x="469699" y="113951"/>
                </a:lnTo>
                <a:lnTo>
                  <a:pt x="397917" y="80227"/>
                </a:lnTo>
                <a:lnTo>
                  <a:pt x="323220" y="52046"/>
                </a:lnTo>
                <a:lnTo>
                  <a:pt x="245870" y="29670"/>
                </a:lnTo>
                <a:lnTo>
                  <a:pt x="166130" y="13361"/>
                </a:lnTo>
                <a:lnTo>
                  <a:pt x="84264" y="3384"/>
                </a:lnTo>
                <a:lnTo>
                  <a:pt x="533" y="0"/>
                </a:lnTo>
                <a:close/>
              </a:path>
            </a:pathLst>
          </a:custGeom>
          <a:solidFill>
            <a:srgbClr val="00B1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339D1F59-0BD5-CA62-EC0C-202CFF6B95B9}"/>
              </a:ext>
            </a:extLst>
          </p:cNvPr>
          <p:cNvGrpSpPr/>
          <p:nvPr/>
        </p:nvGrpSpPr>
        <p:grpSpPr>
          <a:xfrm>
            <a:off x="1009650" y="2903281"/>
            <a:ext cx="10472041" cy="7420579"/>
            <a:chOff x="1441450" y="3749675"/>
            <a:chExt cx="10472041" cy="7420579"/>
          </a:xfrm>
        </p:grpSpPr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B9E01947-E3AF-1193-B9FB-B71921D8FFDB}"/>
                </a:ext>
              </a:extLst>
            </p:cNvPr>
            <p:cNvSpPr/>
            <p:nvPr/>
          </p:nvSpPr>
          <p:spPr>
            <a:xfrm>
              <a:off x="1447800" y="3833991"/>
              <a:ext cx="261620" cy="262255"/>
            </a:xfrm>
            <a:custGeom>
              <a:avLst/>
              <a:gdLst/>
              <a:ahLst/>
              <a:cxnLst/>
              <a:rect l="l" t="t" r="r" b="b"/>
              <a:pathLst>
                <a:path w="261619" h="262254">
                  <a:moveTo>
                    <a:pt x="129622" y="3"/>
                  </a:moveTo>
                  <a:lnTo>
                    <a:pt x="88533" y="6981"/>
                  </a:lnTo>
                  <a:lnTo>
                    <a:pt x="52888" y="26131"/>
                  </a:lnTo>
                  <a:lnTo>
                    <a:pt x="24824" y="55727"/>
                  </a:lnTo>
                  <a:lnTo>
                    <a:pt x="6481" y="94047"/>
                  </a:lnTo>
                  <a:lnTo>
                    <a:pt x="0" y="139365"/>
                  </a:lnTo>
                  <a:lnTo>
                    <a:pt x="1724" y="153776"/>
                  </a:lnTo>
                  <a:lnTo>
                    <a:pt x="15657" y="193518"/>
                  </a:lnTo>
                  <a:lnTo>
                    <a:pt x="40903" y="226195"/>
                  </a:lnTo>
                  <a:lnTo>
                    <a:pt x="75113" y="249459"/>
                  </a:lnTo>
                  <a:lnTo>
                    <a:pt x="115934" y="260959"/>
                  </a:lnTo>
                  <a:lnTo>
                    <a:pt x="130605" y="261772"/>
                  </a:lnTo>
                  <a:lnTo>
                    <a:pt x="261501" y="261772"/>
                  </a:lnTo>
                  <a:lnTo>
                    <a:pt x="261501" y="10"/>
                  </a:lnTo>
                  <a:lnTo>
                    <a:pt x="129622" y="3"/>
                  </a:lnTo>
                  <a:close/>
                </a:path>
                <a:path w="261619" h="262254">
                  <a:moveTo>
                    <a:pt x="261501" y="0"/>
                  </a:moveTo>
                  <a:lnTo>
                    <a:pt x="132060" y="0"/>
                  </a:lnTo>
                  <a:lnTo>
                    <a:pt x="133202" y="10"/>
                  </a:lnTo>
                  <a:lnTo>
                    <a:pt x="261501" y="10"/>
                  </a:lnTo>
                  <a:close/>
                </a:path>
              </a:pathLst>
            </a:custGeom>
            <a:solidFill>
              <a:srgbClr val="00B140"/>
            </a:solidFill>
          </p:spPr>
          <p:txBody>
            <a:bodyPr wrap="square" lIns="0" tIns="0" rIns="0" bIns="0" rtlCol="0"/>
            <a:lstStyle/>
            <a:p>
              <a:endParaRPr sz="2400">
                <a:latin typeface="Montserrat" pitchFamily="2" charset="-18"/>
              </a:endParaRPr>
            </a:p>
          </p:txBody>
        </p:sp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02560009-DD6F-E173-5E06-5D801C088CED}"/>
                </a:ext>
              </a:extLst>
            </p:cNvPr>
            <p:cNvSpPr/>
            <p:nvPr/>
          </p:nvSpPr>
          <p:spPr>
            <a:xfrm>
              <a:off x="1447800" y="4553899"/>
              <a:ext cx="261620" cy="262255"/>
            </a:xfrm>
            <a:custGeom>
              <a:avLst/>
              <a:gdLst/>
              <a:ahLst/>
              <a:cxnLst/>
              <a:rect l="l" t="t" r="r" b="b"/>
              <a:pathLst>
                <a:path w="261619" h="262254">
                  <a:moveTo>
                    <a:pt x="129622" y="3"/>
                  </a:moveTo>
                  <a:lnTo>
                    <a:pt x="88533" y="6981"/>
                  </a:lnTo>
                  <a:lnTo>
                    <a:pt x="52888" y="26131"/>
                  </a:lnTo>
                  <a:lnTo>
                    <a:pt x="24824" y="55727"/>
                  </a:lnTo>
                  <a:lnTo>
                    <a:pt x="6481" y="94047"/>
                  </a:lnTo>
                  <a:lnTo>
                    <a:pt x="0" y="139365"/>
                  </a:lnTo>
                  <a:lnTo>
                    <a:pt x="1724" y="153776"/>
                  </a:lnTo>
                  <a:lnTo>
                    <a:pt x="15657" y="193518"/>
                  </a:lnTo>
                  <a:lnTo>
                    <a:pt x="40903" y="226195"/>
                  </a:lnTo>
                  <a:lnTo>
                    <a:pt x="75113" y="249459"/>
                  </a:lnTo>
                  <a:lnTo>
                    <a:pt x="115934" y="260959"/>
                  </a:lnTo>
                  <a:lnTo>
                    <a:pt x="130605" y="261772"/>
                  </a:lnTo>
                  <a:lnTo>
                    <a:pt x="261501" y="261772"/>
                  </a:lnTo>
                  <a:lnTo>
                    <a:pt x="261501" y="10"/>
                  </a:lnTo>
                  <a:lnTo>
                    <a:pt x="129622" y="3"/>
                  </a:lnTo>
                  <a:close/>
                </a:path>
                <a:path w="261619" h="262254">
                  <a:moveTo>
                    <a:pt x="261501" y="0"/>
                  </a:moveTo>
                  <a:lnTo>
                    <a:pt x="132060" y="0"/>
                  </a:lnTo>
                  <a:lnTo>
                    <a:pt x="133202" y="10"/>
                  </a:lnTo>
                  <a:lnTo>
                    <a:pt x="261501" y="10"/>
                  </a:lnTo>
                  <a:close/>
                </a:path>
              </a:pathLst>
            </a:custGeom>
            <a:solidFill>
              <a:srgbClr val="00B140"/>
            </a:solidFill>
          </p:spPr>
          <p:txBody>
            <a:bodyPr wrap="square" lIns="0" tIns="0" rIns="0" bIns="0" rtlCol="0"/>
            <a:lstStyle/>
            <a:p>
              <a:endParaRPr sz="2400">
                <a:latin typeface="Montserrat" pitchFamily="2" charset="-18"/>
              </a:endParaRPr>
            </a:p>
          </p:txBody>
        </p:sp>
        <p:sp>
          <p:nvSpPr>
            <p:cNvPr id="19" name="object 7">
              <a:extLst>
                <a:ext uri="{FF2B5EF4-FFF2-40B4-BE49-F238E27FC236}">
                  <a16:creationId xmlns:a16="http://schemas.microsoft.com/office/drawing/2014/main" id="{46615497-7C9D-CF20-9102-35F440476C77}"/>
                </a:ext>
              </a:extLst>
            </p:cNvPr>
            <p:cNvSpPr txBox="1"/>
            <p:nvPr/>
          </p:nvSpPr>
          <p:spPr>
            <a:xfrm>
              <a:off x="1920493" y="3749675"/>
              <a:ext cx="9257716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normalizeH="0" baseline="0" noProof="0" dirty="0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Helyszínbejárások</a:t>
              </a:r>
              <a:endParaRPr kumimoji="0" lang="hu-HU" sz="2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  <a:cs typeface="Verdana"/>
              </a:endParaRPr>
            </a:p>
          </p:txBody>
        </p:sp>
        <p:sp>
          <p:nvSpPr>
            <p:cNvPr id="22" name="Szövegdoboz 21">
              <a:extLst>
                <a:ext uri="{FF2B5EF4-FFF2-40B4-BE49-F238E27FC236}">
                  <a16:creationId xmlns:a16="http://schemas.microsoft.com/office/drawing/2014/main" id="{26E4A8B3-D4B4-30AE-69F8-19A27A5831A0}"/>
                </a:ext>
              </a:extLst>
            </p:cNvPr>
            <p:cNvSpPr txBox="1"/>
            <p:nvPr/>
          </p:nvSpPr>
          <p:spPr>
            <a:xfrm>
              <a:off x="1862349" y="4423416"/>
              <a:ext cx="100511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normalizeH="0" baseline="0" noProof="0" dirty="0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Tömegközlekedési jegyek</a:t>
              </a:r>
              <a:endParaRPr kumimoji="0" lang="hu-HU" sz="2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  <a:cs typeface="Verdana"/>
              </a:endParaRPr>
            </a:p>
          </p:txBody>
        </p:sp>
        <p:sp>
          <p:nvSpPr>
            <p:cNvPr id="24" name="object 13">
              <a:extLst>
                <a:ext uri="{FF2B5EF4-FFF2-40B4-BE49-F238E27FC236}">
                  <a16:creationId xmlns:a16="http://schemas.microsoft.com/office/drawing/2014/main" id="{79452D1D-5FB3-EF63-6714-97E1820E9887}"/>
                </a:ext>
              </a:extLst>
            </p:cNvPr>
            <p:cNvSpPr/>
            <p:nvPr/>
          </p:nvSpPr>
          <p:spPr>
            <a:xfrm>
              <a:off x="1447800" y="5261448"/>
              <a:ext cx="261620" cy="262255"/>
            </a:xfrm>
            <a:custGeom>
              <a:avLst/>
              <a:gdLst/>
              <a:ahLst/>
              <a:cxnLst/>
              <a:rect l="l" t="t" r="r" b="b"/>
              <a:pathLst>
                <a:path w="261619" h="262254">
                  <a:moveTo>
                    <a:pt x="129622" y="3"/>
                  </a:moveTo>
                  <a:lnTo>
                    <a:pt x="88533" y="6981"/>
                  </a:lnTo>
                  <a:lnTo>
                    <a:pt x="52888" y="26131"/>
                  </a:lnTo>
                  <a:lnTo>
                    <a:pt x="24824" y="55727"/>
                  </a:lnTo>
                  <a:lnTo>
                    <a:pt x="6481" y="94047"/>
                  </a:lnTo>
                  <a:lnTo>
                    <a:pt x="0" y="139365"/>
                  </a:lnTo>
                  <a:lnTo>
                    <a:pt x="1724" y="153776"/>
                  </a:lnTo>
                  <a:lnTo>
                    <a:pt x="15657" y="193518"/>
                  </a:lnTo>
                  <a:lnTo>
                    <a:pt x="40903" y="226195"/>
                  </a:lnTo>
                  <a:lnTo>
                    <a:pt x="75113" y="249459"/>
                  </a:lnTo>
                  <a:lnTo>
                    <a:pt x="115934" y="260959"/>
                  </a:lnTo>
                  <a:lnTo>
                    <a:pt x="130605" y="261772"/>
                  </a:lnTo>
                  <a:lnTo>
                    <a:pt x="261501" y="261772"/>
                  </a:lnTo>
                  <a:lnTo>
                    <a:pt x="261501" y="10"/>
                  </a:lnTo>
                  <a:lnTo>
                    <a:pt x="129622" y="3"/>
                  </a:lnTo>
                  <a:close/>
                </a:path>
                <a:path w="261619" h="262254">
                  <a:moveTo>
                    <a:pt x="261501" y="0"/>
                  </a:moveTo>
                  <a:lnTo>
                    <a:pt x="132060" y="0"/>
                  </a:lnTo>
                  <a:lnTo>
                    <a:pt x="133202" y="10"/>
                  </a:lnTo>
                  <a:lnTo>
                    <a:pt x="261501" y="10"/>
                  </a:lnTo>
                  <a:close/>
                </a:path>
              </a:pathLst>
            </a:custGeom>
            <a:solidFill>
              <a:srgbClr val="00B140"/>
            </a:solidFill>
          </p:spPr>
          <p:txBody>
            <a:bodyPr wrap="square" lIns="0" tIns="0" rIns="0" bIns="0" rtlCol="0"/>
            <a:lstStyle/>
            <a:p>
              <a:endParaRPr sz="2400">
                <a:latin typeface="Montserrat" pitchFamily="2" charset="-18"/>
              </a:endParaRPr>
            </a:p>
          </p:txBody>
        </p:sp>
        <p:sp>
          <p:nvSpPr>
            <p:cNvPr id="25" name="object 14">
              <a:extLst>
                <a:ext uri="{FF2B5EF4-FFF2-40B4-BE49-F238E27FC236}">
                  <a16:creationId xmlns:a16="http://schemas.microsoft.com/office/drawing/2014/main" id="{6E10218C-73BE-6BD5-D610-FB598F39037D}"/>
                </a:ext>
              </a:extLst>
            </p:cNvPr>
            <p:cNvSpPr/>
            <p:nvPr/>
          </p:nvSpPr>
          <p:spPr>
            <a:xfrm>
              <a:off x="1447800" y="5981356"/>
              <a:ext cx="261620" cy="262255"/>
            </a:xfrm>
            <a:custGeom>
              <a:avLst/>
              <a:gdLst/>
              <a:ahLst/>
              <a:cxnLst/>
              <a:rect l="l" t="t" r="r" b="b"/>
              <a:pathLst>
                <a:path w="261619" h="262254">
                  <a:moveTo>
                    <a:pt x="129622" y="3"/>
                  </a:moveTo>
                  <a:lnTo>
                    <a:pt x="88533" y="6981"/>
                  </a:lnTo>
                  <a:lnTo>
                    <a:pt x="52888" y="26131"/>
                  </a:lnTo>
                  <a:lnTo>
                    <a:pt x="24824" y="55727"/>
                  </a:lnTo>
                  <a:lnTo>
                    <a:pt x="6481" y="94047"/>
                  </a:lnTo>
                  <a:lnTo>
                    <a:pt x="0" y="139365"/>
                  </a:lnTo>
                  <a:lnTo>
                    <a:pt x="1724" y="153776"/>
                  </a:lnTo>
                  <a:lnTo>
                    <a:pt x="15657" y="193518"/>
                  </a:lnTo>
                  <a:lnTo>
                    <a:pt x="40903" y="226195"/>
                  </a:lnTo>
                  <a:lnTo>
                    <a:pt x="75113" y="249459"/>
                  </a:lnTo>
                  <a:lnTo>
                    <a:pt x="115934" y="260959"/>
                  </a:lnTo>
                  <a:lnTo>
                    <a:pt x="130605" y="261772"/>
                  </a:lnTo>
                  <a:lnTo>
                    <a:pt x="261501" y="261772"/>
                  </a:lnTo>
                  <a:lnTo>
                    <a:pt x="261501" y="10"/>
                  </a:lnTo>
                  <a:lnTo>
                    <a:pt x="129622" y="3"/>
                  </a:lnTo>
                  <a:close/>
                </a:path>
                <a:path w="261619" h="262254">
                  <a:moveTo>
                    <a:pt x="261501" y="0"/>
                  </a:moveTo>
                  <a:lnTo>
                    <a:pt x="132060" y="0"/>
                  </a:lnTo>
                  <a:lnTo>
                    <a:pt x="133202" y="10"/>
                  </a:lnTo>
                  <a:lnTo>
                    <a:pt x="261501" y="10"/>
                  </a:lnTo>
                  <a:close/>
                </a:path>
              </a:pathLst>
            </a:custGeom>
            <a:solidFill>
              <a:srgbClr val="00B140"/>
            </a:solidFill>
          </p:spPr>
          <p:txBody>
            <a:bodyPr wrap="square" lIns="0" tIns="0" rIns="0" bIns="0" rtlCol="0"/>
            <a:lstStyle/>
            <a:p>
              <a:endParaRPr sz="2400">
                <a:latin typeface="Montserrat" pitchFamily="2" charset="-18"/>
              </a:endParaRPr>
            </a:p>
          </p:txBody>
        </p:sp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68E3C310-FC34-BFE1-2AAC-EEE6A6D7A8A2}"/>
                </a:ext>
              </a:extLst>
            </p:cNvPr>
            <p:cNvSpPr txBox="1"/>
            <p:nvPr/>
          </p:nvSpPr>
          <p:spPr>
            <a:xfrm>
              <a:off x="1920493" y="5177132"/>
              <a:ext cx="9257716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normalizeH="0" baseline="0" noProof="0" dirty="0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Járatsűrítés</a:t>
              </a:r>
              <a:endParaRPr kumimoji="0" lang="hu-HU" sz="2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  <a:cs typeface="Verdana"/>
              </a:endParaRPr>
            </a:p>
          </p:txBody>
        </p:sp>
        <p:sp>
          <p:nvSpPr>
            <p:cNvPr id="27" name="Szövegdoboz 26">
              <a:extLst>
                <a:ext uri="{FF2B5EF4-FFF2-40B4-BE49-F238E27FC236}">
                  <a16:creationId xmlns:a16="http://schemas.microsoft.com/office/drawing/2014/main" id="{11AD0A21-7E0F-D40C-25A3-B091B635E4C0}"/>
                </a:ext>
              </a:extLst>
            </p:cNvPr>
            <p:cNvSpPr txBox="1"/>
            <p:nvPr/>
          </p:nvSpPr>
          <p:spPr>
            <a:xfrm>
              <a:off x="1862349" y="5850873"/>
              <a:ext cx="100511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28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Különjáratok </a:t>
              </a:r>
              <a:endParaRPr kumimoji="0" lang="hu-HU" sz="2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  <a:cs typeface="Verdana"/>
              </a:endParaRPr>
            </a:p>
          </p:txBody>
        </p:sp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3CBB01F-89FF-588F-F300-FD306C313CC9}"/>
                </a:ext>
              </a:extLst>
            </p:cNvPr>
            <p:cNvSpPr/>
            <p:nvPr/>
          </p:nvSpPr>
          <p:spPr>
            <a:xfrm>
              <a:off x="1447800" y="6672226"/>
              <a:ext cx="261620" cy="262255"/>
            </a:xfrm>
            <a:custGeom>
              <a:avLst/>
              <a:gdLst/>
              <a:ahLst/>
              <a:cxnLst/>
              <a:rect l="l" t="t" r="r" b="b"/>
              <a:pathLst>
                <a:path w="261619" h="262254">
                  <a:moveTo>
                    <a:pt x="129622" y="3"/>
                  </a:moveTo>
                  <a:lnTo>
                    <a:pt x="88533" y="6981"/>
                  </a:lnTo>
                  <a:lnTo>
                    <a:pt x="52888" y="26131"/>
                  </a:lnTo>
                  <a:lnTo>
                    <a:pt x="24824" y="55727"/>
                  </a:lnTo>
                  <a:lnTo>
                    <a:pt x="6481" y="94047"/>
                  </a:lnTo>
                  <a:lnTo>
                    <a:pt x="0" y="139365"/>
                  </a:lnTo>
                  <a:lnTo>
                    <a:pt x="1724" y="153776"/>
                  </a:lnTo>
                  <a:lnTo>
                    <a:pt x="15657" y="193518"/>
                  </a:lnTo>
                  <a:lnTo>
                    <a:pt x="40903" y="226195"/>
                  </a:lnTo>
                  <a:lnTo>
                    <a:pt x="75113" y="249459"/>
                  </a:lnTo>
                  <a:lnTo>
                    <a:pt x="115934" y="260959"/>
                  </a:lnTo>
                  <a:lnTo>
                    <a:pt x="130605" y="261772"/>
                  </a:lnTo>
                  <a:lnTo>
                    <a:pt x="261501" y="261772"/>
                  </a:lnTo>
                  <a:lnTo>
                    <a:pt x="261501" y="10"/>
                  </a:lnTo>
                  <a:lnTo>
                    <a:pt x="129622" y="3"/>
                  </a:lnTo>
                  <a:close/>
                </a:path>
                <a:path w="261619" h="262254">
                  <a:moveTo>
                    <a:pt x="261501" y="0"/>
                  </a:moveTo>
                  <a:lnTo>
                    <a:pt x="132060" y="0"/>
                  </a:lnTo>
                  <a:lnTo>
                    <a:pt x="133202" y="10"/>
                  </a:lnTo>
                  <a:lnTo>
                    <a:pt x="261501" y="10"/>
                  </a:lnTo>
                  <a:close/>
                </a:path>
              </a:pathLst>
            </a:custGeom>
            <a:solidFill>
              <a:srgbClr val="00B140"/>
            </a:solidFill>
          </p:spPr>
          <p:txBody>
            <a:bodyPr wrap="square" lIns="0" tIns="0" rIns="0" bIns="0" rtlCol="0"/>
            <a:lstStyle/>
            <a:p>
              <a:endParaRPr sz="2400">
                <a:latin typeface="Montserrat" pitchFamily="2" charset="-18"/>
              </a:endParaRPr>
            </a:p>
          </p:txBody>
        </p:sp>
        <p:sp>
          <p:nvSpPr>
            <p:cNvPr id="29" name="Szövegdoboz 28">
              <a:extLst>
                <a:ext uri="{FF2B5EF4-FFF2-40B4-BE49-F238E27FC236}">
                  <a16:creationId xmlns:a16="http://schemas.microsoft.com/office/drawing/2014/main" id="{2712A24E-D194-0AF9-DF63-0A8E050C75F4}"/>
                </a:ext>
              </a:extLst>
            </p:cNvPr>
            <p:cNvSpPr txBox="1"/>
            <p:nvPr/>
          </p:nvSpPr>
          <p:spPr>
            <a:xfrm>
              <a:off x="1862349" y="6541743"/>
              <a:ext cx="100511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normalizeH="0" baseline="0" noProof="0" dirty="0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Támogatói levél</a:t>
              </a:r>
              <a:endParaRPr kumimoji="0" lang="hu-HU" sz="2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  <a:cs typeface="Verdana"/>
              </a:endParaRPr>
            </a:p>
          </p:txBody>
        </p:sp>
        <p:sp>
          <p:nvSpPr>
            <p:cNvPr id="30" name="object 14">
              <a:extLst>
                <a:ext uri="{FF2B5EF4-FFF2-40B4-BE49-F238E27FC236}">
                  <a16:creationId xmlns:a16="http://schemas.microsoft.com/office/drawing/2014/main" id="{1E7F6859-A700-1191-A822-5FED752B788B}"/>
                </a:ext>
              </a:extLst>
            </p:cNvPr>
            <p:cNvSpPr/>
            <p:nvPr/>
          </p:nvSpPr>
          <p:spPr>
            <a:xfrm>
              <a:off x="1441450" y="7420062"/>
              <a:ext cx="261620" cy="262255"/>
            </a:xfrm>
            <a:custGeom>
              <a:avLst/>
              <a:gdLst/>
              <a:ahLst/>
              <a:cxnLst/>
              <a:rect l="l" t="t" r="r" b="b"/>
              <a:pathLst>
                <a:path w="261619" h="262254">
                  <a:moveTo>
                    <a:pt x="129622" y="3"/>
                  </a:moveTo>
                  <a:lnTo>
                    <a:pt x="88533" y="6981"/>
                  </a:lnTo>
                  <a:lnTo>
                    <a:pt x="52888" y="26131"/>
                  </a:lnTo>
                  <a:lnTo>
                    <a:pt x="24824" y="55727"/>
                  </a:lnTo>
                  <a:lnTo>
                    <a:pt x="6481" y="94047"/>
                  </a:lnTo>
                  <a:lnTo>
                    <a:pt x="0" y="139365"/>
                  </a:lnTo>
                  <a:lnTo>
                    <a:pt x="1724" y="153776"/>
                  </a:lnTo>
                  <a:lnTo>
                    <a:pt x="15657" y="193518"/>
                  </a:lnTo>
                  <a:lnTo>
                    <a:pt x="40903" y="226195"/>
                  </a:lnTo>
                  <a:lnTo>
                    <a:pt x="75113" y="249459"/>
                  </a:lnTo>
                  <a:lnTo>
                    <a:pt x="115934" y="260959"/>
                  </a:lnTo>
                  <a:lnTo>
                    <a:pt x="130605" y="261772"/>
                  </a:lnTo>
                  <a:lnTo>
                    <a:pt x="261501" y="261772"/>
                  </a:lnTo>
                  <a:lnTo>
                    <a:pt x="261501" y="10"/>
                  </a:lnTo>
                  <a:lnTo>
                    <a:pt x="129622" y="3"/>
                  </a:lnTo>
                  <a:close/>
                </a:path>
                <a:path w="261619" h="262254">
                  <a:moveTo>
                    <a:pt x="261501" y="0"/>
                  </a:moveTo>
                  <a:lnTo>
                    <a:pt x="132060" y="0"/>
                  </a:lnTo>
                  <a:lnTo>
                    <a:pt x="133202" y="10"/>
                  </a:lnTo>
                  <a:lnTo>
                    <a:pt x="261501" y="10"/>
                  </a:lnTo>
                  <a:close/>
                </a:path>
              </a:pathLst>
            </a:custGeom>
            <a:solidFill>
              <a:srgbClr val="00B140"/>
            </a:solidFill>
          </p:spPr>
          <p:txBody>
            <a:bodyPr wrap="square" lIns="0" tIns="0" rIns="0" bIns="0" rtlCol="0"/>
            <a:lstStyle/>
            <a:p>
              <a:endParaRPr sz="2400">
                <a:latin typeface="Montserrat" pitchFamily="2" charset="-18"/>
              </a:endParaRPr>
            </a:p>
          </p:txBody>
        </p:sp>
        <p:sp>
          <p:nvSpPr>
            <p:cNvPr id="31" name="Szövegdoboz 30">
              <a:extLst>
                <a:ext uri="{FF2B5EF4-FFF2-40B4-BE49-F238E27FC236}">
                  <a16:creationId xmlns:a16="http://schemas.microsoft.com/office/drawing/2014/main" id="{74788268-F14B-D980-BAFD-859E3A86C919}"/>
                </a:ext>
              </a:extLst>
            </p:cNvPr>
            <p:cNvSpPr txBox="1"/>
            <p:nvPr/>
          </p:nvSpPr>
          <p:spPr>
            <a:xfrm>
              <a:off x="1855999" y="7289579"/>
              <a:ext cx="100511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normalizeH="0" baseline="0" noProof="0" dirty="0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Információs pult</a:t>
              </a:r>
              <a:endParaRPr kumimoji="0" lang="hu-HU" sz="2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  <a:cs typeface="Verdana"/>
              </a:endParaRPr>
            </a:p>
          </p:txBody>
        </p:sp>
        <p:sp>
          <p:nvSpPr>
            <p:cNvPr id="3" name="Szövegdoboz 2">
              <a:extLst>
                <a:ext uri="{FF2B5EF4-FFF2-40B4-BE49-F238E27FC236}">
                  <a16:creationId xmlns:a16="http://schemas.microsoft.com/office/drawing/2014/main" id="{70ED3B19-0C82-0C66-567B-B0A443682C95}"/>
                </a:ext>
              </a:extLst>
            </p:cNvPr>
            <p:cNvSpPr txBox="1"/>
            <p:nvPr/>
          </p:nvSpPr>
          <p:spPr>
            <a:xfrm>
              <a:off x="1855999" y="8037415"/>
              <a:ext cx="100511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normalizeH="0" baseline="0" noProof="0" dirty="0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Helyszín támogatás</a:t>
              </a:r>
              <a:endParaRPr kumimoji="0" lang="hu-HU" sz="2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  <a:cs typeface="Verdana"/>
              </a:endParaRPr>
            </a:p>
          </p:txBody>
        </p:sp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F89233D6-ABED-B886-E1F5-3E95F16A600C}"/>
                </a:ext>
              </a:extLst>
            </p:cNvPr>
            <p:cNvSpPr txBox="1"/>
            <p:nvPr/>
          </p:nvSpPr>
          <p:spPr>
            <a:xfrm>
              <a:off x="1855999" y="8759816"/>
              <a:ext cx="100511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normalizeH="0" baseline="0" noProof="0" dirty="0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Szakmai támogatás</a:t>
              </a:r>
              <a:endParaRPr kumimoji="0" lang="hu-HU" sz="2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  <a:cs typeface="Verdana"/>
              </a:endParaRPr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338581F8-65EB-B8C9-40FD-41FBA3FA45F8}"/>
                </a:ext>
              </a:extLst>
            </p:cNvPr>
            <p:cNvSpPr txBox="1"/>
            <p:nvPr/>
          </p:nvSpPr>
          <p:spPr>
            <a:xfrm>
              <a:off x="1855999" y="9482217"/>
              <a:ext cx="100511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normalizeH="0" baseline="0" noProof="0" dirty="0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Programelemek</a:t>
              </a:r>
              <a:endParaRPr kumimoji="0" lang="hu-HU" sz="2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  <a:cs typeface="Verdana"/>
              </a:endParaRPr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14B1809E-7263-28A9-F5F2-FC87BAEE1A9D}"/>
                </a:ext>
              </a:extLst>
            </p:cNvPr>
            <p:cNvSpPr txBox="1"/>
            <p:nvPr/>
          </p:nvSpPr>
          <p:spPr>
            <a:xfrm>
              <a:off x="1862349" y="10216147"/>
              <a:ext cx="1005114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2800" dirty="0">
                  <a:solidFill>
                    <a:srgbClr val="001388"/>
                  </a:solidFill>
                  <a:latin typeface="Montserrat" pitchFamily="2" charset="-18"/>
                  <a:cs typeface="Verdana"/>
                </a:rPr>
                <a:t>A</a:t>
              </a:r>
              <a:r>
                <a:rPr kumimoji="0" lang="hu-HU" sz="2800" b="0" i="0" u="none" strike="noStrike" kern="1200" cap="none" normalizeH="0" baseline="0" noProof="0" dirty="0">
                  <a:ln>
                    <a:noFill/>
                  </a:ln>
                  <a:solidFill>
                    <a:srgbClr val="001388"/>
                  </a:solidFill>
                  <a:effectLst/>
                  <a:uLnTx/>
                  <a:uFillTx/>
                  <a:latin typeface="Montserrat" pitchFamily="2" charset="-18"/>
                  <a:cs typeface="Verdana"/>
                </a:rPr>
                <a:t>z esemény helyszínén való megjelenés biztosítása hazai szolgáltatók számára</a:t>
              </a:r>
              <a:endParaRPr kumimoji="0" lang="hu-HU" sz="2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18"/>
                <a:cs typeface="Verdana"/>
              </a:endParaRPr>
            </a:p>
          </p:txBody>
        </p:sp>
      </p:grpSp>
      <p:sp>
        <p:nvSpPr>
          <p:cNvPr id="9" name="object 14">
            <a:extLst>
              <a:ext uri="{FF2B5EF4-FFF2-40B4-BE49-F238E27FC236}">
                <a16:creationId xmlns:a16="http://schemas.microsoft.com/office/drawing/2014/main" id="{ECB56094-3218-AA90-20EE-BDF915A4208D}"/>
              </a:ext>
            </a:extLst>
          </p:cNvPr>
          <p:cNvSpPr/>
          <p:nvPr/>
        </p:nvSpPr>
        <p:spPr>
          <a:xfrm>
            <a:off x="1003300" y="7393052"/>
            <a:ext cx="261620" cy="262255"/>
          </a:xfrm>
          <a:custGeom>
            <a:avLst/>
            <a:gdLst/>
            <a:ahLst/>
            <a:cxnLst/>
            <a:rect l="l" t="t" r="r" b="b"/>
            <a:pathLst>
              <a:path w="261619" h="262254">
                <a:moveTo>
                  <a:pt x="129622" y="3"/>
                </a:moveTo>
                <a:lnTo>
                  <a:pt x="88533" y="6981"/>
                </a:lnTo>
                <a:lnTo>
                  <a:pt x="52888" y="26131"/>
                </a:lnTo>
                <a:lnTo>
                  <a:pt x="24824" y="55727"/>
                </a:lnTo>
                <a:lnTo>
                  <a:pt x="6481" y="94047"/>
                </a:lnTo>
                <a:lnTo>
                  <a:pt x="0" y="139365"/>
                </a:lnTo>
                <a:lnTo>
                  <a:pt x="1724" y="153776"/>
                </a:lnTo>
                <a:lnTo>
                  <a:pt x="15657" y="193518"/>
                </a:lnTo>
                <a:lnTo>
                  <a:pt x="40903" y="226195"/>
                </a:lnTo>
                <a:lnTo>
                  <a:pt x="75113" y="249459"/>
                </a:lnTo>
                <a:lnTo>
                  <a:pt x="115934" y="260959"/>
                </a:lnTo>
                <a:lnTo>
                  <a:pt x="130605" y="261772"/>
                </a:lnTo>
                <a:lnTo>
                  <a:pt x="261501" y="261772"/>
                </a:lnTo>
                <a:lnTo>
                  <a:pt x="261501" y="10"/>
                </a:lnTo>
                <a:lnTo>
                  <a:pt x="129622" y="3"/>
                </a:lnTo>
                <a:close/>
              </a:path>
              <a:path w="261619" h="262254">
                <a:moveTo>
                  <a:pt x="261501" y="0"/>
                </a:moveTo>
                <a:lnTo>
                  <a:pt x="132060" y="0"/>
                </a:lnTo>
                <a:lnTo>
                  <a:pt x="133202" y="10"/>
                </a:lnTo>
                <a:lnTo>
                  <a:pt x="261501" y="10"/>
                </a:lnTo>
                <a:close/>
              </a:path>
            </a:pathLst>
          </a:custGeom>
          <a:solidFill>
            <a:srgbClr val="00B140"/>
          </a:solidFill>
        </p:spPr>
        <p:txBody>
          <a:bodyPr wrap="square" lIns="0" tIns="0" rIns="0" bIns="0" rtlCol="0"/>
          <a:lstStyle/>
          <a:p>
            <a:endParaRPr sz="2400">
              <a:latin typeface="Montserrat" pitchFamily="2" charset="-18"/>
            </a:endParaRPr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5271DB86-3BCE-8F60-E1AD-324DCC5DF0D2}"/>
              </a:ext>
            </a:extLst>
          </p:cNvPr>
          <p:cNvSpPr/>
          <p:nvPr/>
        </p:nvSpPr>
        <p:spPr>
          <a:xfrm>
            <a:off x="1003300" y="8088779"/>
            <a:ext cx="261620" cy="262255"/>
          </a:xfrm>
          <a:custGeom>
            <a:avLst/>
            <a:gdLst/>
            <a:ahLst/>
            <a:cxnLst/>
            <a:rect l="l" t="t" r="r" b="b"/>
            <a:pathLst>
              <a:path w="261619" h="262254">
                <a:moveTo>
                  <a:pt x="129622" y="3"/>
                </a:moveTo>
                <a:lnTo>
                  <a:pt x="88533" y="6981"/>
                </a:lnTo>
                <a:lnTo>
                  <a:pt x="52888" y="26131"/>
                </a:lnTo>
                <a:lnTo>
                  <a:pt x="24824" y="55727"/>
                </a:lnTo>
                <a:lnTo>
                  <a:pt x="6481" y="94047"/>
                </a:lnTo>
                <a:lnTo>
                  <a:pt x="0" y="139365"/>
                </a:lnTo>
                <a:lnTo>
                  <a:pt x="1724" y="153776"/>
                </a:lnTo>
                <a:lnTo>
                  <a:pt x="15657" y="193518"/>
                </a:lnTo>
                <a:lnTo>
                  <a:pt x="40903" y="226195"/>
                </a:lnTo>
                <a:lnTo>
                  <a:pt x="75113" y="249459"/>
                </a:lnTo>
                <a:lnTo>
                  <a:pt x="115934" y="260959"/>
                </a:lnTo>
                <a:lnTo>
                  <a:pt x="130605" y="261772"/>
                </a:lnTo>
                <a:lnTo>
                  <a:pt x="261501" y="261772"/>
                </a:lnTo>
                <a:lnTo>
                  <a:pt x="261501" y="10"/>
                </a:lnTo>
                <a:lnTo>
                  <a:pt x="129622" y="3"/>
                </a:lnTo>
                <a:close/>
              </a:path>
              <a:path w="261619" h="262254">
                <a:moveTo>
                  <a:pt x="261501" y="0"/>
                </a:moveTo>
                <a:lnTo>
                  <a:pt x="132060" y="0"/>
                </a:lnTo>
                <a:lnTo>
                  <a:pt x="133202" y="10"/>
                </a:lnTo>
                <a:lnTo>
                  <a:pt x="261501" y="10"/>
                </a:lnTo>
                <a:close/>
              </a:path>
            </a:pathLst>
          </a:custGeom>
          <a:solidFill>
            <a:srgbClr val="00B140"/>
          </a:solidFill>
        </p:spPr>
        <p:txBody>
          <a:bodyPr wrap="square" lIns="0" tIns="0" rIns="0" bIns="0" rtlCol="0"/>
          <a:lstStyle/>
          <a:p>
            <a:endParaRPr sz="2400">
              <a:latin typeface="Montserrat" pitchFamily="2" charset="-18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BED8B6B2-8A49-4F32-3E66-6EDFBE395FA5}"/>
              </a:ext>
            </a:extLst>
          </p:cNvPr>
          <p:cNvSpPr/>
          <p:nvPr/>
        </p:nvSpPr>
        <p:spPr>
          <a:xfrm>
            <a:off x="1003300" y="8784506"/>
            <a:ext cx="261620" cy="262255"/>
          </a:xfrm>
          <a:custGeom>
            <a:avLst/>
            <a:gdLst/>
            <a:ahLst/>
            <a:cxnLst/>
            <a:rect l="l" t="t" r="r" b="b"/>
            <a:pathLst>
              <a:path w="261619" h="262254">
                <a:moveTo>
                  <a:pt x="129622" y="3"/>
                </a:moveTo>
                <a:lnTo>
                  <a:pt x="88533" y="6981"/>
                </a:lnTo>
                <a:lnTo>
                  <a:pt x="52888" y="26131"/>
                </a:lnTo>
                <a:lnTo>
                  <a:pt x="24824" y="55727"/>
                </a:lnTo>
                <a:lnTo>
                  <a:pt x="6481" y="94047"/>
                </a:lnTo>
                <a:lnTo>
                  <a:pt x="0" y="139365"/>
                </a:lnTo>
                <a:lnTo>
                  <a:pt x="1724" y="153776"/>
                </a:lnTo>
                <a:lnTo>
                  <a:pt x="15657" y="193518"/>
                </a:lnTo>
                <a:lnTo>
                  <a:pt x="40903" y="226195"/>
                </a:lnTo>
                <a:lnTo>
                  <a:pt x="75113" y="249459"/>
                </a:lnTo>
                <a:lnTo>
                  <a:pt x="115934" y="260959"/>
                </a:lnTo>
                <a:lnTo>
                  <a:pt x="130605" y="261772"/>
                </a:lnTo>
                <a:lnTo>
                  <a:pt x="261501" y="261772"/>
                </a:lnTo>
                <a:lnTo>
                  <a:pt x="261501" y="10"/>
                </a:lnTo>
                <a:lnTo>
                  <a:pt x="129622" y="3"/>
                </a:lnTo>
                <a:close/>
              </a:path>
              <a:path w="261619" h="262254">
                <a:moveTo>
                  <a:pt x="261501" y="0"/>
                </a:moveTo>
                <a:lnTo>
                  <a:pt x="132060" y="0"/>
                </a:lnTo>
                <a:lnTo>
                  <a:pt x="133202" y="10"/>
                </a:lnTo>
                <a:lnTo>
                  <a:pt x="261501" y="10"/>
                </a:lnTo>
                <a:close/>
              </a:path>
            </a:pathLst>
          </a:custGeom>
          <a:solidFill>
            <a:srgbClr val="00B140"/>
          </a:solidFill>
        </p:spPr>
        <p:txBody>
          <a:bodyPr wrap="square" lIns="0" tIns="0" rIns="0" bIns="0" rtlCol="0"/>
          <a:lstStyle/>
          <a:p>
            <a:endParaRPr sz="2400">
              <a:latin typeface="Montserrat" pitchFamily="2" charset="-18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662837E9-015A-3173-C3EF-60A9D2888D1F}"/>
              </a:ext>
            </a:extLst>
          </p:cNvPr>
          <p:cNvSpPr/>
          <p:nvPr/>
        </p:nvSpPr>
        <p:spPr>
          <a:xfrm>
            <a:off x="1009650" y="9584551"/>
            <a:ext cx="261620" cy="262255"/>
          </a:xfrm>
          <a:custGeom>
            <a:avLst/>
            <a:gdLst/>
            <a:ahLst/>
            <a:cxnLst/>
            <a:rect l="l" t="t" r="r" b="b"/>
            <a:pathLst>
              <a:path w="261619" h="262254">
                <a:moveTo>
                  <a:pt x="129622" y="3"/>
                </a:moveTo>
                <a:lnTo>
                  <a:pt x="88533" y="6981"/>
                </a:lnTo>
                <a:lnTo>
                  <a:pt x="52888" y="26131"/>
                </a:lnTo>
                <a:lnTo>
                  <a:pt x="24824" y="55727"/>
                </a:lnTo>
                <a:lnTo>
                  <a:pt x="6481" y="94047"/>
                </a:lnTo>
                <a:lnTo>
                  <a:pt x="0" y="139365"/>
                </a:lnTo>
                <a:lnTo>
                  <a:pt x="1724" y="153776"/>
                </a:lnTo>
                <a:lnTo>
                  <a:pt x="15657" y="193518"/>
                </a:lnTo>
                <a:lnTo>
                  <a:pt x="40903" y="226195"/>
                </a:lnTo>
                <a:lnTo>
                  <a:pt x="75113" y="249459"/>
                </a:lnTo>
                <a:lnTo>
                  <a:pt x="115934" y="260959"/>
                </a:lnTo>
                <a:lnTo>
                  <a:pt x="130605" y="261772"/>
                </a:lnTo>
                <a:lnTo>
                  <a:pt x="261501" y="261772"/>
                </a:lnTo>
                <a:lnTo>
                  <a:pt x="261501" y="10"/>
                </a:lnTo>
                <a:lnTo>
                  <a:pt x="129622" y="3"/>
                </a:lnTo>
                <a:close/>
              </a:path>
              <a:path w="261619" h="262254">
                <a:moveTo>
                  <a:pt x="261501" y="0"/>
                </a:moveTo>
                <a:lnTo>
                  <a:pt x="132060" y="0"/>
                </a:lnTo>
                <a:lnTo>
                  <a:pt x="133202" y="10"/>
                </a:lnTo>
                <a:lnTo>
                  <a:pt x="261501" y="10"/>
                </a:lnTo>
                <a:close/>
              </a:path>
            </a:pathLst>
          </a:custGeom>
          <a:solidFill>
            <a:srgbClr val="00B140"/>
          </a:solidFill>
        </p:spPr>
        <p:txBody>
          <a:bodyPr wrap="square" lIns="0" tIns="0" rIns="0" bIns="0" rtlCol="0"/>
          <a:lstStyle/>
          <a:p>
            <a:endParaRPr sz="2400">
              <a:latin typeface="Montserrat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63273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1. egyéni séma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2426</TotalTime>
  <Words>1688</Words>
  <Application>Microsoft Office PowerPoint</Application>
  <PresentationFormat>Egyéni</PresentationFormat>
  <Paragraphs>251</Paragraphs>
  <Slides>15</Slides>
  <Notes>15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5" baseType="lpstr">
      <vt:lpstr>Arial</vt:lpstr>
      <vt:lpstr>Barlow</vt:lpstr>
      <vt:lpstr>Calibri</vt:lpstr>
      <vt:lpstr>Courier New</vt:lpstr>
      <vt:lpstr>Kanit</vt:lpstr>
      <vt:lpstr>Montserrat</vt:lpstr>
      <vt:lpstr>Segoe UI</vt:lpstr>
      <vt:lpstr>Verdana</vt:lpstr>
      <vt:lpstr>Wingdings</vt:lpstr>
      <vt:lpstr>Office Theme</vt:lpstr>
      <vt:lpstr>PowerPoint-bemutató</vt:lpstr>
      <vt:lpstr>Milyen hatásai vannak a hivatásturizmusnak?</vt:lpstr>
      <vt:lpstr>Adatalapú működés</vt:lpstr>
      <vt:lpstr>2023: A FOKOZATOS VISSZAÉPÜLÉS IDŐSZAKA </vt:lpstr>
      <vt:lpstr>TOP10 végmegrendelő  a hivatásturisztikai ágazatban </vt:lpstr>
      <vt:lpstr>A konferenciák számának általános megoszlása </vt:lpstr>
      <vt:lpstr>Incentive utak területi elemzése</vt:lpstr>
      <vt:lpstr>Budapest Convention Bureau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Kócsi Krisztina</dc:creator>
  <cp:lastModifiedBy>Kócsi Krisztina</cp:lastModifiedBy>
  <cp:revision>95</cp:revision>
  <dcterms:created xsi:type="dcterms:W3CDTF">2021-06-24T06:25:33Z</dcterms:created>
  <dcterms:modified xsi:type="dcterms:W3CDTF">2024-05-27T16:14:00Z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2021-06-22T00:00:00Z</vt:filetime>
  </property>
  <property fmtid="{D5CDD505-2E9C-101B-9397-08002B2CF9AE}" pid="3" name="LastSaved">
    <vt:filetime>2021-06-24T00:00:00Z</vt:filetime>
  </property>
</Properties>
</file>